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33"/>
  </p:notesMasterIdLst>
  <p:sldIdLst>
    <p:sldId id="256" r:id="rId2"/>
    <p:sldId id="259" r:id="rId3"/>
    <p:sldId id="284" r:id="rId4"/>
    <p:sldId id="283" r:id="rId5"/>
    <p:sldId id="257" r:id="rId6"/>
    <p:sldId id="258" r:id="rId7"/>
    <p:sldId id="260" r:id="rId8"/>
    <p:sldId id="261" r:id="rId9"/>
    <p:sldId id="262" r:id="rId10"/>
    <p:sldId id="288" r:id="rId11"/>
    <p:sldId id="289" r:id="rId12"/>
    <p:sldId id="290" r:id="rId13"/>
    <p:sldId id="291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3" r:id="rId22"/>
    <p:sldId id="272" r:id="rId23"/>
    <p:sldId id="271" r:id="rId24"/>
    <p:sldId id="274" r:id="rId25"/>
    <p:sldId id="275" r:id="rId26"/>
    <p:sldId id="276" r:id="rId27"/>
    <p:sldId id="277" r:id="rId28"/>
    <p:sldId id="280" r:id="rId29"/>
    <p:sldId id="282" r:id="rId30"/>
    <p:sldId id="281" r:id="rId31"/>
    <p:sldId id="279" r:id="rId3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39A"/>
    <a:srgbClr val="784A3B"/>
    <a:srgbClr val="B8B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A47BB-BE6F-4FC4-B1E3-616588807C6E}" v="2194" dt="2025-01-08T12:00:23.803"/>
    <p1510:client id="{36B9CC72-4CCD-4830-A0E3-203A4D57E668}" v="508" dt="2025-01-09T00:14:21.074"/>
    <p1510:client id="{53183CA3-8A0D-456F-AF0A-763F366D8FEC}" v="425" dt="2025-01-07T15:08:45.993"/>
    <p1510:client id="{A26AD12A-4C03-4DC3-AB4E-4989F29CD2CE}" v="743" dt="2025-01-09T10:30:57.690"/>
    <p1510:client id="{C5041AF0-A7C6-444B-8805-38F53DA93F5A}" v="7" dt="2025-01-09T10:35:09.895"/>
    <p1510:client id="{CDC76C15-BBA1-49F4-9868-A49F07DF738A}" v="596" dt="2025-01-08T16:57:24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0DFDA-5C5D-4826-9A33-972AC59880E1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455E956-BB40-4EBC-AA64-4E8478E1B591}">
      <dgm:prSet phldrT="[Text]" phldr="0"/>
      <dgm:spPr/>
      <dgm:t>
        <a:bodyPr/>
        <a:lstStyle/>
        <a:p>
          <a:r>
            <a:rPr lang="en-GB" b="1" dirty="0">
              <a:solidFill>
                <a:srgbClr val="000000"/>
              </a:solidFill>
              <a:latin typeface="Century Schoolbook"/>
              <a:cs typeface="Arial"/>
            </a:rPr>
            <a:t>STÄRKEN-CHANCEN-STRATEGIE</a:t>
          </a:r>
          <a:endParaRPr lang="en-GB" dirty="0">
            <a:latin typeface="Century Schoolbook"/>
          </a:endParaRPr>
        </a:p>
      </dgm:t>
    </dgm:pt>
    <dgm:pt modelId="{7933D475-6778-4E0C-AFE5-5D7DB26A03BD}" type="parTrans" cxnId="{7079856F-E2BE-45A9-BBCD-27027D1A64E4}">
      <dgm:prSet/>
      <dgm:spPr/>
      <dgm:t>
        <a:bodyPr/>
        <a:lstStyle/>
        <a:p>
          <a:endParaRPr lang="en-GB"/>
        </a:p>
      </dgm:t>
    </dgm:pt>
    <dgm:pt modelId="{4FA01E90-ED23-421F-98BC-AA294E208193}" type="sibTrans" cxnId="{7079856F-E2BE-45A9-BBCD-27027D1A64E4}">
      <dgm:prSet/>
      <dgm:spPr/>
      <dgm:t>
        <a:bodyPr/>
        <a:lstStyle/>
        <a:p>
          <a:endParaRPr lang="en-GB"/>
        </a:p>
      </dgm:t>
    </dgm:pt>
    <dgm:pt modelId="{678F5291-A682-4B98-B5ED-685D80273FFC}">
      <dgm:prSet phldrT="[Text]" phldr="0"/>
      <dgm:spPr/>
      <dgm:t>
        <a:bodyPr/>
        <a:lstStyle/>
        <a:p>
          <a:pPr rtl="0"/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Nachhaltige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Produktlinien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erweitern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die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wachsende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Nachfrage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bedienen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dirty="0">
            <a:latin typeface="Century Schoolbook"/>
            <a:ea typeface="Calibri"/>
            <a:cs typeface="Calibri"/>
          </a:endParaRPr>
        </a:p>
      </dgm:t>
    </dgm:pt>
    <dgm:pt modelId="{4E565FBE-73AB-4A43-B53B-313E2FE66837}" type="parTrans" cxnId="{47804E4E-521B-4246-B995-B8467095C731}">
      <dgm:prSet/>
      <dgm:spPr/>
      <dgm:t>
        <a:bodyPr/>
        <a:lstStyle/>
        <a:p>
          <a:endParaRPr lang="en-GB"/>
        </a:p>
      </dgm:t>
    </dgm:pt>
    <dgm:pt modelId="{CD32C344-B1BF-4B7B-81CD-6C7D509B456A}" type="sibTrans" cxnId="{47804E4E-521B-4246-B995-B8467095C731}">
      <dgm:prSet/>
      <dgm:spPr/>
      <dgm:t>
        <a:bodyPr/>
        <a:lstStyle/>
        <a:p>
          <a:endParaRPr lang="en-GB"/>
        </a:p>
      </dgm:t>
    </dgm:pt>
    <dgm:pt modelId="{8B2812B6-E2B0-43AE-9D44-E2EE1743F5D0}">
      <dgm:prSet phldrT="[Text]" phldr="0"/>
      <dgm:spPr/>
      <dgm:t>
        <a:bodyPr/>
        <a:lstStyle/>
        <a:p>
          <a:pPr rtl="0"/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Kooperationen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mit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Influencern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und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Partnern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die Marke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bekannter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machen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dirty="0">
            <a:latin typeface="Century Schoolbook"/>
          </a:endParaRPr>
        </a:p>
      </dgm:t>
    </dgm:pt>
    <dgm:pt modelId="{A7A0BED7-E221-461B-B1CF-BDD09639A7B8}" type="parTrans" cxnId="{366B80FF-2934-4BC6-9303-1B7FBA3C23E8}">
      <dgm:prSet/>
      <dgm:spPr/>
      <dgm:t>
        <a:bodyPr/>
        <a:lstStyle/>
        <a:p>
          <a:endParaRPr lang="en-GB"/>
        </a:p>
      </dgm:t>
    </dgm:pt>
    <dgm:pt modelId="{D6BE1A88-C0A2-4E2B-A779-C43E0D0E8D28}" type="sibTrans" cxnId="{366B80FF-2934-4BC6-9303-1B7FBA3C23E8}">
      <dgm:prSet/>
      <dgm:spPr/>
      <dgm:t>
        <a:bodyPr/>
        <a:lstStyle/>
        <a:p>
          <a:endParaRPr lang="en-GB"/>
        </a:p>
      </dgm:t>
    </dgm:pt>
    <dgm:pt modelId="{5F129FCE-8DE7-44E4-B304-FB51550A9496}">
      <dgm:prSet phldrT="[Text]" phldr="0"/>
      <dgm:spPr/>
      <dgm:t>
        <a:bodyPr/>
        <a:lstStyle/>
        <a:p>
          <a:r>
            <a:rPr lang="en-GB" b="1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SCHWÄCHEN-CHANCEN-STRATEGIE:</a:t>
          </a:r>
          <a:endParaRPr lang="en-GB" dirty="0">
            <a:latin typeface="Century Schoolbook"/>
          </a:endParaRPr>
        </a:p>
      </dgm:t>
    </dgm:pt>
    <dgm:pt modelId="{341DAB9C-82EA-4608-A8C1-7EE89AD876B5}" type="parTrans" cxnId="{2F1926CB-6005-4415-8955-E9C62AB79FB3}">
      <dgm:prSet/>
      <dgm:spPr/>
      <dgm:t>
        <a:bodyPr/>
        <a:lstStyle/>
        <a:p>
          <a:endParaRPr lang="en-GB"/>
        </a:p>
      </dgm:t>
    </dgm:pt>
    <dgm:pt modelId="{94AA5513-CB36-444A-9C53-862881925FDD}" type="sibTrans" cxnId="{2F1926CB-6005-4415-8955-E9C62AB79FB3}">
      <dgm:prSet/>
      <dgm:spPr/>
      <dgm:t>
        <a:bodyPr/>
        <a:lstStyle/>
        <a:p>
          <a:endParaRPr lang="en-GB"/>
        </a:p>
      </dgm:t>
    </dgm:pt>
    <dgm:pt modelId="{9DCE2B81-D249-4883-8BD9-78DBA040B5BA}">
      <dgm:prSet phldrT="[Text]" phldr="0"/>
      <dgm:spPr/>
      <dgm:t>
        <a:bodyPr/>
        <a:lstStyle/>
        <a:p>
          <a:pPr rtl="0"/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Produktion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optimieren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Kosten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senken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und den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Zugang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größeren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Zielgruppen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ermöglichen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dirty="0">
            <a:latin typeface="Century Schoolbook"/>
          </a:endParaRPr>
        </a:p>
      </dgm:t>
    </dgm:pt>
    <dgm:pt modelId="{C9ABFF11-6DF8-47A1-981D-1026CF03BC14}" type="parTrans" cxnId="{005347F1-7D34-4319-8A5A-5C74A7F1B3F7}">
      <dgm:prSet/>
      <dgm:spPr/>
      <dgm:t>
        <a:bodyPr/>
        <a:lstStyle/>
        <a:p>
          <a:endParaRPr lang="en-GB"/>
        </a:p>
      </dgm:t>
    </dgm:pt>
    <dgm:pt modelId="{D261C897-7E7D-44DA-A476-01394CA110B0}" type="sibTrans" cxnId="{005347F1-7D34-4319-8A5A-5C74A7F1B3F7}">
      <dgm:prSet/>
      <dgm:spPr/>
      <dgm:t>
        <a:bodyPr/>
        <a:lstStyle/>
        <a:p>
          <a:endParaRPr lang="en-GB"/>
        </a:p>
      </dgm:t>
    </dgm:pt>
    <dgm:pt modelId="{A4C55DA5-3B51-4EB2-B1C5-59FAD11078A4}">
      <dgm:prSet phldrT="[Text]" phldr="0"/>
      <dgm:spPr/>
      <dgm:t>
        <a:bodyPr/>
        <a:lstStyle/>
        <a:p>
          <a:pPr rtl="0"/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Einführung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eines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Einsteiger-Sortiments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das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erschwinglich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ist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und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neue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Kunden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anspricht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dirty="0">
            <a:latin typeface="Century Schoolbook"/>
          </a:endParaRPr>
        </a:p>
      </dgm:t>
    </dgm:pt>
    <dgm:pt modelId="{C8CB485F-3852-4351-81AA-CA4AE10EE447}" type="parTrans" cxnId="{869DBD7E-0F98-4A10-8653-604B20B7BC2C}">
      <dgm:prSet/>
      <dgm:spPr/>
      <dgm:t>
        <a:bodyPr/>
        <a:lstStyle/>
        <a:p>
          <a:endParaRPr lang="en-GB"/>
        </a:p>
      </dgm:t>
    </dgm:pt>
    <dgm:pt modelId="{8CAEF71B-3A49-4803-93CD-8C7BC5FFEDDE}" type="sibTrans" cxnId="{869DBD7E-0F98-4A10-8653-604B20B7BC2C}">
      <dgm:prSet/>
      <dgm:spPr/>
      <dgm:t>
        <a:bodyPr/>
        <a:lstStyle/>
        <a:p>
          <a:endParaRPr lang="en-GB"/>
        </a:p>
      </dgm:t>
    </dgm:pt>
    <dgm:pt modelId="{0416E06D-AA16-49A4-966A-DD94EBAA799E}">
      <dgm:prSet phldrT="[Text]" phldr="0"/>
      <dgm:spPr/>
      <dgm:t>
        <a:bodyPr/>
        <a:lstStyle/>
        <a:p>
          <a:pPr rtl="0"/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Aufbau temporärer Pop-up-Stores, um Markenpräsenz in Großstädten zu stärken.</a:t>
          </a:r>
          <a:endParaRPr lang="en-GB" dirty="0">
            <a:latin typeface="Century Schoolbook"/>
          </a:endParaRPr>
        </a:p>
      </dgm:t>
    </dgm:pt>
    <dgm:pt modelId="{3392D266-7CF0-415D-8977-91958181C9C3}" type="parTrans" cxnId="{37EFFDA0-6CAA-47A2-A71F-2AC968AAC25F}">
      <dgm:prSet/>
      <dgm:spPr/>
      <dgm:t>
        <a:bodyPr/>
        <a:lstStyle/>
        <a:p>
          <a:endParaRPr lang="en-GB"/>
        </a:p>
      </dgm:t>
    </dgm:pt>
    <dgm:pt modelId="{6017E6CB-4483-44E5-A599-15CA4CD4486F}" type="sibTrans" cxnId="{37EFFDA0-6CAA-47A2-A71F-2AC968AAC25F}">
      <dgm:prSet/>
      <dgm:spPr/>
      <dgm:t>
        <a:bodyPr/>
        <a:lstStyle/>
        <a:p>
          <a:endParaRPr lang="en-GB"/>
        </a:p>
      </dgm:t>
    </dgm:pt>
    <dgm:pt modelId="{B0C4CFA4-E840-4B6C-A151-A293709E0046}">
      <dgm:prSet phldrT="[Text]" phldr="0"/>
      <dgm:spPr/>
      <dgm:t>
        <a:bodyPr/>
        <a:lstStyle/>
        <a:p>
          <a:r>
            <a:rPr lang="en-GB" b="1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STÄRKEN-RISIKEN-STRATEGIE:</a:t>
          </a:r>
          <a:endParaRPr lang="en-GB" dirty="0">
            <a:latin typeface="Century Schoolbook"/>
          </a:endParaRPr>
        </a:p>
      </dgm:t>
    </dgm:pt>
    <dgm:pt modelId="{57083AFC-F567-4DD5-BF58-1B14D7088C08}" type="parTrans" cxnId="{D78F7613-5A6B-4D92-B8F9-3BEDE5FD0CD7}">
      <dgm:prSet/>
      <dgm:spPr/>
      <dgm:t>
        <a:bodyPr/>
        <a:lstStyle/>
        <a:p>
          <a:endParaRPr lang="en-GB"/>
        </a:p>
      </dgm:t>
    </dgm:pt>
    <dgm:pt modelId="{FEE62318-AA32-4C73-A409-38D223662970}" type="sibTrans" cxnId="{D78F7613-5A6B-4D92-B8F9-3BEDE5FD0CD7}">
      <dgm:prSet/>
      <dgm:spPr/>
      <dgm:t>
        <a:bodyPr/>
        <a:lstStyle/>
        <a:p>
          <a:endParaRPr lang="en-GB"/>
        </a:p>
      </dgm:t>
    </dgm:pt>
    <dgm:pt modelId="{A2C765D4-4EE0-4CAF-8703-550335D1AF62}">
      <dgm:prSet phldrT="[Text]" phldr="0"/>
      <dgm:spPr/>
      <dgm:t>
        <a:bodyPr/>
        <a:lstStyle/>
        <a:p>
          <a:pPr rtl="0"/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Diversifizierung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von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Materialquellen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Kostensteigerungen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bei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Rohstoffen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vermeiden</a:t>
          </a:r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dirty="0">
            <a:latin typeface="Century Schoolbook"/>
          </a:endParaRPr>
        </a:p>
      </dgm:t>
    </dgm:pt>
    <dgm:pt modelId="{484DFCE7-FE0F-4596-96BA-BB0A0AB6E3C0}" type="parTrans" cxnId="{1FDA3967-04EA-40C5-AE41-6B0C25B67790}">
      <dgm:prSet/>
      <dgm:spPr/>
      <dgm:t>
        <a:bodyPr/>
        <a:lstStyle/>
        <a:p>
          <a:endParaRPr lang="en-GB"/>
        </a:p>
      </dgm:t>
    </dgm:pt>
    <dgm:pt modelId="{D5CFBD0C-BDB1-44A8-BFB7-779353A701F6}" type="sibTrans" cxnId="{1FDA3967-04EA-40C5-AE41-6B0C25B67790}">
      <dgm:prSet/>
      <dgm:spPr/>
      <dgm:t>
        <a:bodyPr/>
        <a:lstStyle/>
        <a:p>
          <a:endParaRPr lang="en-GB"/>
        </a:p>
      </dgm:t>
    </dgm:pt>
    <dgm:pt modelId="{B8D17305-8510-498E-A65E-53432E0E8655}">
      <dgm:prSet phldr="0"/>
      <dgm:spPr/>
      <dgm:t>
        <a:bodyPr/>
        <a:lstStyle/>
        <a:p>
          <a:pPr rtl="0"/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Internationalisierung durch zielgerichtete Marketingkampagnen.</a:t>
          </a:r>
          <a:endParaRPr lang="en-GB" dirty="0">
            <a:latin typeface="Century Schoolbook"/>
            <a:ea typeface="Calibri"/>
            <a:cs typeface="Calibri"/>
          </a:endParaRPr>
        </a:p>
      </dgm:t>
    </dgm:pt>
    <dgm:pt modelId="{817EEE65-5F5C-4657-9EF7-1542EDA7C4F7}" type="parTrans" cxnId="{3BFFEC8E-2005-4904-A2CC-83AD9F08D162}">
      <dgm:prSet/>
      <dgm:spPr/>
    </dgm:pt>
    <dgm:pt modelId="{9CFA93B5-42CC-4DBC-A9CB-1F36D9946E59}" type="sibTrans" cxnId="{3BFFEC8E-2005-4904-A2CC-83AD9F08D162}">
      <dgm:prSet/>
      <dgm:spPr/>
    </dgm:pt>
    <dgm:pt modelId="{16855848-5C52-4EA0-AC4F-2D1C56A0BF3C}">
      <dgm:prSet phldr="0"/>
      <dgm:spPr/>
      <dgm:t>
        <a:bodyPr/>
        <a:lstStyle/>
        <a:p>
          <a:pPr rtl="0"/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Fokus auf Alleinstellungsmerkmale wie innovative Designs und Nachhaltigkeit.</a:t>
          </a:r>
          <a:endParaRPr lang="en-GB" dirty="0">
            <a:latin typeface="Century Schoolbook" panose="02020404030301010803"/>
          </a:endParaRPr>
        </a:p>
      </dgm:t>
    </dgm:pt>
    <dgm:pt modelId="{473E0AE8-5C76-46AB-9BCC-7925CEF5CDA0}" type="parTrans" cxnId="{857A8328-4D8F-4E0F-AC09-87C1EEA3B20B}">
      <dgm:prSet/>
      <dgm:spPr/>
    </dgm:pt>
    <dgm:pt modelId="{190D30A4-0C78-4CD9-8391-D3E96B89D7DD}" type="sibTrans" cxnId="{857A8328-4D8F-4E0F-AC09-87C1EEA3B20B}">
      <dgm:prSet/>
      <dgm:spPr/>
    </dgm:pt>
    <dgm:pt modelId="{7B3C4CED-3B8D-4061-88BC-3464C7DEB13E}">
      <dgm:prSet phldr="0"/>
      <dgm:spPr/>
      <dgm:t>
        <a:bodyPr/>
        <a:lstStyle/>
        <a:p>
          <a:pPr rtl="0"/>
          <a:r>
            <a:rPr lang="en-GB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Ständiges Kundenfeedback einholen, um Produkte zu verbessern und sich von der Konkurrenz abzuheben.</a:t>
          </a:r>
          <a:endParaRPr lang="en-GB" dirty="0">
            <a:latin typeface="Century Schoolbook" panose="02020404030301010803"/>
          </a:endParaRPr>
        </a:p>
      </dgm:t>
    </dgm:pt>
    <dgm:pt modelId="{DE17855F-9694-4D67-8CA2-78A43A719610}" type="parTrans" cxnId="{8B580F69-CFE7-4544-8FFC-8B733E4FC97A}">
      <dgm:prSet/>
      <dgm:spPr/>
    </dgm:pt>
    <dgm:pt modelId="{56E035B6-9EDB-4766-AC14-DE78CEC4C6E6}" type="sibTrans" cxnId="{8B580F69-CFE7-4544-8FFC-8B733E4FC97A}">
      <dgm:prSet/>
      <dgm:spPr/>
    </dgm:pt>
    <dgm:pt modelId="{8657D030-D937-49F6-A19B-DE1A59FC5659}">
      <dgm:prSet phldr="0"/>
      <dgm:spPr/>
      <dgm:t>
        <a:bodyPr/>
        <a:lstStyle/>
        <a:p>
          <a:r>
            <a:rPr lang="en-GB" b="1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SCHWÄCHEN-RISIKEN-STRATEGIE</a:t>
          </a:r>
          <a:endParaRPr lang="en-GB" b="1" dirty="0">
            <a:latin typeface="Century Schoolbook" panose="02020404030301010803"/>
            <a:ea typeface="Calibri"/>
            <a:cs typeface="Calibri"/>
          </a:endParaRPr>
        </a:p>
      </dgm:t>
    </dgm:pt>
    <dgm:pt modelId="{C8746E1D-FB17-40B6-ACA1-2A993340954B}" type="parTrans" cxnId="{630D18CF-B422-4BDC-B6B5-0C92352BD73E}">
      <dgm:prSet/>
      <dgm:spPr/>
    </dgm:pt>
    <dgm:pt modelId="{FD9FCC69-566D-4BA0-8AEF-78DCCD3B362D}" type="sibTrans" cxnId="{630D18CF-B422-4BDC-B6B5-0C92352BD73E}">
      <dgm:prSet/>
      <dgm:spPr/>
    </dgm:pt>
    <dgm:pt modelId="{CBC66B61-9A6E-4E7E-A66C-C753459683E2}">
      <dgm:prSet phldr="0"/>
      <dgm:spPr/>
      <dgm:t>
        <a:bodyPr/>
        <a:lstStyle/>
        <a:p>
          <a:pPr rtl="0"/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Aufbau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lokaler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Vertriebskanäle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die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Abhängigkeit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vom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Online-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Geschäft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reduzieren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b="1" dirty="0">
            <a:solidFill>
              <a:srgbClr val="000000"/>
            </a:solidFill>
            <a:latin typeface="Century Schoolbook"/>
            <a:ea typeface="Calibri"/>
            <a:cs typeface="Calibri"/>
          </a:endParaRPr>
        </a:p>
      </dgm:t>
    </dgm:pt>
    <dgm:pt modelId="{7C43922B-4FBB-4CB9-BD1D-8F24C4743924}" type="parTrans" cxnId="{D881393C-5CD0-4673-A7A1-198BB8792A90}">
      <dgm:prSet/>
      <dgm:spPr/>
    </dgm:pt>
    <dgm:pt modelId="{31926692-A89D-46BE-847C-98723CF3D1A7}" type="sibTrans" cxnId="{D881393C-5CD0-4673-A7A1-198BB8792A90}">
      <dgm:prSet/>
      <dgm:spPr/>
    </dgm:pt>
    <dgm:pt modelId="{6E595677-C9A6-490C-B054-BBAFF811BDCD}">
      <dgm:prSet phldr="0"/>
      <dgm:spPr/>
      <dgm:t>
        <a:bodyPr/>
        <a:lstStyle/>
        <a:p>
          <a:pPr rtl="0"/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Kosteneffiziente Betriebsprozesse und flexible Anpassung an Marktbedingungen entwickeln.</a:t>
          </a:r>
        </a:p>
      </dgm:t>
    </dgm:pt>
    <dgm:pt modelId="{AF07679D-58BA-4DF0-81FF-C8FDCD32C60C}" type="parTrans" cxnId="{B7C0631A-1395-41FB-9AD6-24817BD2DE5A}">
      <dgm:prSet/>
      <dgm:spPr/>
    </dgm:pt>
    <dgm:pt modelId="{DE9E7045-109B-4323-B98E-829609CDF018}" type="sibTrans" cxnId="{B7C0631A-1395-41FB-9AD6-24817BD2DE5A}">
      <dgm:prSet/>
      <dgm:spPr/>
    </dgm:pt>
    <dgm:pt modelId="{949D0CF8-E98F-49D1-8065-48BB1460112D}">
      <dgm:prSet phldr="0"/>
      <dgm:spPr/>
      <dgm:t>
        <a:bodyPr/>
        <a:lstStyle/>
        <a:p>
          <a:pPr rtl="0"/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Backup-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Strategien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für E-Commerce,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wie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alternative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Plattformen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oder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lokaler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Vertrieb, </a:t>
          </a:r>
          <a:r>
            <a:rPr lang="en-GB" b="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entwickeln</a:t>
          </a:r>
          <a:r>
            <a:rPr lang="en-GB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</a:p>
      </dgm:t>
    </dgm:pt>
    <dgm:pt modelId="{714123C2-C4AC-4F04-AF91-B4599E380E26}" type="parTrans" cxnId="{82A62EC5-6DCA-483A-B3BD-942FAD627C31}">
      <dgm:prSet/>
      <dgm:spPr/>
    </dgm:pt>
    <dgm:pt modelId="{197DFDE1-E406-4F1B-B238-D4AE64861E91}" type="sibTrans" cxnId="{82A62EC5-6DCA-483A-B3BD-942FAD627C31}">
      <dgm:prSet/>
      <dgm:spPr/>
    </dgm:pt>
    <dgm:pt modelId="{C7C8DA80-DF96-4605-AE41-13A1BE8D7848}" type="pres">
      <dgm:prSet presAssocID="{EBC0DFDA-5C5D-4826-9A33-972AC59880E1}" presName="Name0" presStyleCnt="0">
        <dgm:presLayoutVars>
          <dgm:dir/>
          <dgm:resizeHandles val="exact"/>
        </dgm:presLayoutVars>
      </dgm:prSet>
      <dgm:spPr/>
    </dgm:pt>
    <dgm:pt modelId="{35789228-E5F3-452C-B172-D8CABF90F763}" type="pres">
      <dgm:prSet presAssocID="{E455E956-BB40-4EBC-AA64-4E8478E1B591}" presName="node" presStyleLbl="node1" presStyleIdx="0" presStyleCnt="4">
        <dgm:presLayoutVars>
          <dgm:bulletEnabled val="1"/>
        </dgm:presLayoutVars>
      </dgm:prSet>
      <dgm:spPr/>
    </dgm:pt>
    <dgm:pt modelId="{69681D63-C16D-4FA7-8DB9-BA1B11CDE0D6}" type="pres">
      <dgm:prSet presAssocID="{4FA01E90-ED23-421F-98BC-AA294E208193}" presName="sibTrans" presStyleCnt="0"/>
      <dgm:spPr/>
    </dgm:pt>
    <dgm:pt modelId="{D01F842E-C5B2-450E-858D-E3D4F3A9BCD7}" type="pres">
      <dgm:prSet presAssocID="{5F129FCE-8DE7-44E4-B304-FB51550A9496}" presName="node" presStyleLbl="node1" presStyleIdx="1" presStyleCnt="4">
        <dgm:presLayoutVars>
          <dgm:bulletEnabled val="1"/>
        </dgm:presLayoutVars>
      </dgm:prSet>
      <dgm:spPr/>
    </dgm:pt>
    <dgm:pt modelId="{BB118A6C-E745-463F-910C-397453E8AE6B}" type="pres">
      <dgm:prSet presAssocID="{94AA5513-CB36-444A-9C53-862881925FDD}" presName="sibTrans" presStyleCnt="0"/>
      <dgm:spPr/>
    </dgm:pt>
    <dgm:pt modelId="{71C57C4A-5103-4538-AF0F-A03948599DD5}" type="pres">
      <dgm:prSet presAssocID="{B0C4CFA4-E840-4B6C-A151-A293709E0046}" presName="node" presStyleLbl="node1" presStyleIdx="2" presStyleCnt="4">
        <dgm:presLayoutVars>
          <dgm:bulletEnabled val="1"/>
        </dgm:presLayoutVars>
      </dgm:prSet>
      <dgm:spPr/>
    </dgm:pt>
    <dgm:pt modelId="{C4664B9D-4212-42DA-A11B-A80DD857AE42}" type="pres">
      <dgm:prSet presAssocID="{FEE62318-AA32-4C73-A409-38D223662970}" presName="sibTrans" presStyleCnt="0"/>
      <dgm:spPr/>
    </dgm:pt>
    <dgm:pt modelId="{A61AD504-C6C9-4BF2-A39A-754CBC94E83B}" type="pres">
      <dgm:prSet presAssocID="{8657D030-D937-49F6-A19B-DE1A59FC5659}" presName="node" presStyleLbl="node1" presStyleIdx="3" presStyleCnt="4">
        <dgm:presLayoutVars>
          <dgm:bulletEnabled val="1"/>
        </dgm:presLayoutVars>
      </dgm:prSet>
      <dgm:spPr/>
    </dgm:pt>
  </dgm:ptLst>
  <dgm:cxnLst>
    <dgm:cxn modelId="{9CCD3F08-1E6C-4DD6-A1E1-13A56C60DC74}" type="presOf" srcId="{9DCE2B81-D249-4883-8BD9-78DBA040B5BA}" destId="{D01F842E-C5B2-450E-858D-E3D4F3A9BCD7}" srcOrd="0" destOrd="1" presId="urn:microsoft.com/office/officeart/2005/8/layout/hList6"/>
    <dgm:cxn modelId="{D78F7613-5A6B-4D92-B8F9-3BEDE5FD0CD7}" srcId="{EBC0DFDA-5C5D-4826-9A33-972AC59880E1}" destId="{B0C4CFA4-E840-4B6C-A151-A293709E0046}" srcOrd="2" destOrd="0" parTransId="{57083AFC-F567-4DD5-BF58-1B14D7088C08}" sibTransId="{FEE62318-AA32-4C73-A409-38D223662970}"/>
    <dgm:cxn modelId="{B7C0631A-1395-41FB-9AD6-24817BD2DE5A}" srcId="{8657D030-D937-49F6-A19B-DE1A59FC5659}" destId="{6E595677-C9A6-490C-B054-BBAFF811BDCD}" srcOrd="1" destOrd="0" parTransId="{AF07679D-58BA-4DF0-81FF-C8FDCD32C60C}" sibTransId="{DE9E7045-109B-4323-B98E-829609CDF018}"/>
    <dgm:cxn modelId="{857A8328-4D8F-4E0F-AC09-87C1EEA3B20B}" srcId="{B0C4CFA4-E840-4B6C-A151-A293709E0046}" destId="{16855848-5C52-4EA0-AC4F-2D1C56A0BF3C}" srcOrd="1" destOrd="0" parTransId="{473E0AE8-5C76-46AB-9BCC-7925CEF5CDA0}" sibTransId="{190D30A4-0C78-4CD9-8391-D3E96B89D7DD}"/>
    <dgm:cxn modelId="{46D23A2E-FC98-44D8-8C57-8162A81E83AA}" type="presOf" srcId="{E455E956-BB40-4EBC-AA64-4E8478E1B591}" destId="{35789228-E5F3-452C-B172-D8CABF90F763}" srcOrd="0" destOrd="0" presId="urn:microsoft.com/office/officeart/2005/8/layout/hList6"/>
    <dgm:cxn modelId="{955BCB2F-A16A-4BF8-8624-289E96E8ADEA}" type="presOf" srcId="{B8D17305-8510-498E-A65E-53432E0E8655}" destId="{35789228-E5F3-452C-B172-D8CABF90F763}" srcOrd="0" destOrd="2" presId="urn:microsoft.com/office/officeart/2005/8/layout/hList6"/>
    <dgm:cxn modelId="{40B9B938-33BF-4929-84E7-481DFAD30864}" type="presOf" srcId="{16855848-5C52-4EA0-AC4F-2D1C56A0BF3C}" destId="{71C57C4A-5103-4538-AF0F-A03948599DD5}" srcOrd="0" destOrd="2" presId="urn:microsoft.com/office/officeart/2005/8/layout/hList6"/>
    <dgm:cxn modelId="{D881393C-5CD0-4673-A7A1-198BB8792A90}" srcId="{8657D030-D937-49F6-A19B-DE1A59FC5659}" destId="{CBC66B61-9A6E-4E7E-A66C-C753459683E2}" srcOrd="0" destOrd="0" parTransId="{7C43922B-4FBB-4CB9-BD1D-8F24C4743924}" sibTransId="{31926692-A89D-46BE-847C-98723CF3D1A7}"/>
    <dgm:cxn modelId="{1FDA3967-04EA-40C5-AE41-6B0C25B67790}" srcId="{B0C4CFA4-E840-4B6C-A151-A293709E0046}" destId="{A2C765D4-4EE0-4CAF-8703-550335D1AF62}" srcOrd="0" destOrd="0" parTransId="{484DFCE7-FE0F-4596-96BA-BB0A0AB6E3C0}" sibTransId="{D5CFBD0C-BDB1-44A8-BFB7-779353A701F6}"/>
    <dgm:cxn modelId="{8B580F69-CFE7-4544-8FFC-8B733E4FC97A}" srcId="{B0C4CFA4-E840-4B6C-A151-A293709E0046}" destId="{7B3C4CED-3B8D-4061-88BC-3464C7DEB13E}" srcOrd="2" destOrd="0" parTransId="{DE17855F-9694-4D67-8CA2-78A43A719610}" sibTransId="{56E035B6-9EDB-4766-AC14-DE78CEC4C6E6}"/>
    <dgm:cxn modelId="{5165626E-A233-45A9-93EB-680C12ED1029}" type="presOf" srcId="{5F129FCE-8DE7-44E4-B304-FB51550A9496}" destId="{D01F842E-C5B2-450E-858D-E3D4F3A9BCD7}" srcOrd="0" destOrd="0" presId="urn:microsoft.com/office/officeart/2005/8/layout/hList6"/>
    <dgm:cxn modelId="{47804E4E-521B-4246-B995-B8467095C731}" srcId="{E455E956-BB40-4EBC-AA64-4E8478E1B591}" destId="{678F5291-A682-4B98-B5ED-685D80273FFC}" srcOrd="0" destOrd="0" parTransId="{4E565FBE-73AB-4A43-B53B-313E2FE66837}" sibTransId="{CD32C344-B1BF-4B7B-81CD-6C7D509B456A}"/>
    <dgm:cxn modelId="{7079856F-E2BE-45A9-BBCD-27027D1A64E4}" srcId="{EBC0DFDA-5C5D-4826-9A33-972AC59880E1}" destId="{E455E956-BB40-4EBC-AA64-4E8478E1B591}" srcOrd="0" destOrd="0" parTransId="{7933D475-6778-4E0C-AFE5-5D7DB26A03BD}" sibTransId="{4FA01E90-ED23-421F-98BC-AA294E208193}"/>
    <dgm:cxn modelId="{C893CC72-9AFE-49FB-A7E7-D71C8F11A35F}" type="presOf" srcId="{B0C4CFA4-E840-4B6C-A151-A293709E0046}" destId="{71C57C4A-5103-4538-AF0F-A03948599DD5}" srcOrd="0" destOrd="0" presId="urn:microsoft.com/office/officeart/2005/8/layout/hList6"/>
    <dgm:cxn modelId="{D53C3657-4B85-47A0-81D3-82413A914002}" type="presOf" srcId="{8657D030-D937-49F6-A19B-DE1A59FC5659}" destId="{A61AD504-C6C9-4BF2-A39A-754CBC94E83B}" srcOrd="0" destOrd="0" presId="urn:microsoft.com/office/officeart/2005/8/layout/hList6"/>
    <dgm:cxn modelId="{0F1B497B-01B2-4D3F-BBC5-2131EB493975}" type="presOf" srcId="{EBC0DFDA-5C5D-4826-9A33-972AC59880E1}" destId="{C7C8DA80-DF96-4605-AE41-13A1BE8D7848}" srcOrd="0" destOrd="0" presId="urn:microsoft.com/office/officeart/2005/8/layout/hList6"/>
    <dgm:cxn modelId="{869DBD7E-0F98-4A10-8653-604B20B7BC2C}" srcId="{5F129FCE-8DE7-44E4-B304-FB51550A9496}" destId="{A4C55DA5-3B51-4EB2-B1C5-59FAD11078A4}" srcOrd="1" destOrd="0" parTransId="{C8CB485F-3852-4351-81AA-CA4AE10EE447}" sibTransId="{8CAEF71B-3A49-4803-93CD-8C7BC5FFEDDE}"/>
    <dgm:cxn modelId="{FAA45E87-FBC2-49BC-87BE-D4EF98D55854}" type="presOf" srcId="{0416E06D-AA16-49A4-966A-DD94EBAA799E}" destId="{D01F842E-C5B2-450E-858D-E3D4F3A9BCD7}" srcOrd="0" destOrd="3" presId="urn:microsoft.com/office/officeart/2005/8/layout/hList6"/>
    <dgm:cxn modelId="{3BFFEC8E-2005-4904-A2CC-83AD9F08D162}" srcId="{E455E956-BB40-4EBC-AA64-4E8478E1B591}" destId="{B8D17305-8510-498E-A65E-53432E0E8655}" srcOrd="1" destOrd="0" parTransId="{817EEE65-5F5C-4657-9EF7-1542EDA7C4F7}" sibTransId="{9CFA93B5-42CC-4DBC-A9CB-1F36D9946E59}"/>
    <dgm:cxn modelId="{37EFFDA0-6CAA-47A2-A71F-2AC968AAC25F}" srcId="{5F129FCE-8DE7-44E4-B304-FB51550A9496}" destId="{0416E06D-AA16-49A4-966A-DD94EBAA799E}" srcOrd="2" destOrd="0" parTransId="{3392D266-7CF0-415D-8977-91958181C9C3}" sibTransId="{6017E6CB-4483-44E5-A599-15CA4CD4486F}"/>
    <dgm:cxn modelId="{526AD8B0-25A0-4FF8-A9BD-E3C23B1719CF}" type="presOf" srcId="{A2C765D4-4EE0-4CAF-8703-550335D1AF62}" destId="{71C57C4A-5103-4538-AF0F-A03948599DD5}" srcOrd="0" destOrd="1" presId="urn:microsoft.com/office/officeart/2005/8/layout/hList6"/>
    <dgm:cxn modelId="{4E2CD4C1-218B-4802-AB99-561874318E29}" type="presOf" srcId="{6E595677-C9A6-490C-B054-BBAFF811BDCD}" destId="{A61AD504-C6C9-4BF2-A39A-754CBC94E83B}" srcOrd="0" destOrd="2" presId="urn:microsoft.com/office/officeart/2005/8/layout/hList6"/>
    <dgm:cxn modelId="{82A62EC5-6DCA-483A-B3BD-942FAD627C31}" srcId="{8657D030-D937-49F6-A19B-DE1A59FC5659}" destId="{949D0CF8-E98F-49D1-8065-48BB1460112D}" srcOrd="2" destOrd="0" parTransId="{714123C2-C4AC-4F04-AF91-B4599E380E26}" sibTransId="{197DFDE1-E406-4F1B-B238-D4AE64861E91}"/>
    <dgm:cxn modelId="{2F1926CB-6005-4415-8955-E9C62AB79FB3}" srcId="{EBC0DFDA-5C5D-4826-9A33-972AC59880E1}" destId="{5F129FCE-8DE7-44E4-B304-FB51550A9496}" srcOrd="1" destOrd="0" parTransId="{341DAB9C-82EA-4608-A8C1-7EE89AD876B5}" sibTransId="{94AA5513-CB36-444A-9C53-862881925FDD}"/>
    <dgm:cxn modelId="{630D18CF-B422-4BDC-B6B5-0C92352BD73E}" srcId="{EBC0DFDA-5C5D-4826-9A33-972AC59880E1}" destId="{8657D030-D937-49F6-A19B-DE1A59FC5659}" srcOrd="3" destOrd="0" parTransId="{C8746E1D-FB17-40B6-ACA1-2A993340954B}" sibTransId="{FD9FCC69-566D-4BA0-8AEF-78DCCD3B362D}"/>
    <dgm:cxn modelId="{70130BD2-6D15-4F49-9A7E-98D0D73DC86A}" type="presOf" srcId="{949D0CF8-E98F-49D1-8065-48BB1460112D}" destId="{A61AD504-C6C9-4BF2-A39A-754CBC94E83B}" srcOrd="0" destOrd="3" presId="urn:microsoft.com/office/officeart/2005/8/layout/hList6"/>
    <dgm:cxn modelId="{30B833DC-2656-44CC-AC0F-7354CBB2C6D5}" type="presOf" srcId="{8B2812B6-E2B0-43AE-9D44-E2EE1743F5D0}" destId="{35789228-E5F3-452C-B172-D8CABF90F763}" srcOrd="0" destOrd="3" presId="urn:microsoft.com/office/officeart/2005/8/layout/hList6"/>
    <dgm:cxn modelId="{058B99E3-ECE6-4570-9F43-2EFEDD4D3AA2}" type="presOf" srcId="{678F5291-A682-4B98-B5ED-685D80273FFC}" destId="{35789228-E5F3-452C-B172-D8CABF90F763}" srcOrd="0" destOrd="1" presId="urn:microsoft.com/office/officeart/2005/8/layout/hList6"/>
    <dgm:cxn modelId="{B3A5C7E4-8F1F-40B9-AF39-3B27C1051A2F}" type="presOf" srcId="{7B3C4CED-3B8D-4061-88BC-3464C7DEB13E}" destId="{71C57C4A-5103-4538-AF0F-A03948599DD5}" srcOrd="0" destOrd="3" presId="urn:microsoft.com/office/officeart/2005/8/layout/hList6"/>
    <dgm:cxn modelId="{ACA7F2E5-9CB6-472E-8F79-CDA4676F6654}" type="presOf" srcId="{A4C55DA5-3B51-4EB2-B1C5-59FAD11078A4}" destId="{D01F842E-C5B2-450E-858D-E3D4F3A9BCD7}" srcOrd="0" destOrd="2" presId="urn:microsoft.com/office/officeart/2005/8/layout/hList6"/>
    <dgm:cxn modelId="{6686BDEC-8901-4A26-928E-ED1C8CB0D52B}" type="presOf" srcId="{CBC66B61-9A6E-4E7E-A66C-C753459683E2}" destId="{A61AD504-C6C9-4BF2-A39A-754CBC94E83B}" srcOrd="0" destOrd="1" presId="urn:microsoft.com/office/officeart/2005/8/layout/hList6"/>
    <dgm:cxn modelId="{005347F1-7D34-4319-8A5A-5C74A7F1B3F7}" srcId="{5F129FCE-8DE7-44E4-B304-FB51550A9496}" destId="{9DCE2B81-D249-4883-8BD9-78DBA040B5BA}" srcOrd="0" destOrd="0" parTransId="{C9ABFF11-6DF8-47A1-981D-1026CF03BC14}" sibTransId="{D261C897-7E7D-44DA-A476-01394CA110B0}"/>
    <dgm:cxn modelId="{366B80FF-2934-4BC6-9303-1B7FBA3C23E8}" srcId="{E455E956-BB40-4EBC-AA64-4E8478E1B591}" destId="{8B2812B6-E2B0-43AE-9D44-E2EE1743F5D0}" srcOrd="2" destOrd="0" parTransId="{A7A0BED7-E221-461B-B1CF-BDD09639A7B8}" sibTransId="{D6BE1A88-C0A2-4E2B-A779-C43E0D0E8D28}"/>
    <dgm:cxn modelId="{C1FB0DB3-83D6-4495-8715-526C37CB79DC}" type="presParOf" srcId="{C7C8DA80-DF96-4605-AE41-13A1BE8D7848}" destId="{35789228-E5F3-452C-B172-D8CABF90F763}" srcOrd="0" destOrd="0" presId="urn:microsoft.com/office/officeart/2005/8/layout/hList6"/>
    <dgm:cxn modelId="{10455673-A1E0-4724-B6D0-66C18066FC41}" type="presParOf" srcId="{C7C8DA80-DF96-4605-AE41-13A1BE8D7848}" destId="{69681D63-C16D-4FA7-8DB9-BA1B11CDE0D6}" srcOrd="1" destOrd="0" presId="urn:microsoft.com/office/officeart/2005/8/layout/hList6"/>
    <dgm:cxn modelId="{26EE9795-D8F5-4F47-862C-95562322FE8D}" type="presParOf" srcId="{C7C8DA80-DF96-4605-AE41-13A1BE8D7848}" destId="{D01F842E-C5B2-450E-858D-E3D4F3A9BCD7}" srcOrd="2" destOrd="0" presId="urn:microsoft.com/office/officeart/2005/8/layout/hList6"/>
    <dgm:cxn modelId="{23B93F0D-02DF-4FC8-8D01-E32C9BDC94AE}" type="presParOf" srcId="{C7C8DA80-DF96-4605-AE41-13A1BE8D7848}" destId="{BB118A6C-E745-463F-910C-397453E8AE6B}" srcOrd="3" destOrd="0" presId="urn:microsoft.com/office/officeart/2005/8/layout/hList6"/>
    <dgm:cxn modelId="{AD21844D-8608-41B5-A489-A20527F14DD8}" type="presParOf" srcId="{C7C8DA80-DF96-4605-AE41-13A1BE8D7848}" destId="{71C57C4A-5103-4538-AF0F-A03948599DD5}" srcOrd="4" destOrd="0" presId="urn:microsoft.com/office/officeart/2005/8/layout/hList6"/>
    <dgm:cxn modelId="{B576EE72-84CC-49CD-A524-53B37F56F94A}" type="presParOf" srcId="{C7C8DA80-DF96-4605-AE41-13A1BE8D7848}" destId="{C4664B9D-4212-42DA-A11B-A80DD857AE42}" srcOrd="5" destOrd="0" presId="urn:microsoft.com/office/officeart/2005/8/layout/hList6"/>
    <dgm:cxn modelId="{74C7CADC-9838-4A43-9F0B-96EBD56C7BF0}" type="presParOf" srcId="{C7C8DA80-DF96-4605-AE41-13A1BE8D7848}" destId="{A61AD504-C6C9-4BF2-A39A-754CBC94E83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F7DC62-02E8-4B3E-AAAC-F52A3E4CCBA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CAF49A1-35A4-42E1-A85B-41B062757294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I.Nutzen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dirty="0">
              <a:latin typeface="Century Schoolbook" panose="02020404030301010803"/>
            </a:rPr>
            <a:t>   </a:t>
          </a:r>
          <a:r>
            <a:rPr lang="en-GB" dirty="0" err="1"/>
            <a:t>Beitrag</a:t>
          </a:r>
          <a:r>
            <a:rPr lang="en-GB" dirty="0"/>
            <a:t> </a:t>
          </a:r>
          <a:r>
            <a:rPr lang="en-GB" dirty="0" err="1"/>
            <a:t>zum</a:t>
          </a:r>
          <a:r>
            <a:rPr lang="en-GB" dirty="0"/>
            <a:t> </a:t>
          </a:r>
          <a:r>
            <a:rPr lang="en-GB" dirty="0" err="1">
              <a:latin typeface="Century Schoolbook" panose="02020404030301010803"/>
            </a:rPr>
            <a:t>Umweltschutz</a:t>
          </a:r>
          <a:r>
            <a:rPr lang="en-GB" dirty="0"/>
            <a:t> </a:t>
          </a:r>
          <a:r>
            <a:rPr lang="en-GB" dirty="0" err="1"/>
            <a:t>durch</a:t>
          </a:r>
          <a:r>
            <a:rPr lang="en-GB" dirty="0"/>
            <a:t> </a:t>
          </a:r>
          <a:r>
            <a:rPr lang="en-GB" dirty="0" err="1"/>
            <a:t>recycelbare</a:t>
          </a:r>
          <a:r>
            <a:rPr lang="en-GB" dirty="0"/>
            <a:t> </a:t>
          </a:r>
          <a:r>
            <a:rPr lang="en-GB" dirty="0" err="1"/>
            <a:t>Materialien</a:t>
          </a:r>
          <a:r>
            <a:rPr lang="en-GB" dirty="0"/>
            <a:t>.</a:t>
          </a:r>
          <a:endParaRPr lang="en-GB" dirty="0">
            <a:solidFill>
              <a:schemeClr val="bg1"/>
            </a:solidFill>
            <a:latin typeface="Century Schoolbook" panose="02020404030301010803"/>
          </a:endParaRPr>
        </a:p>
      </dgm:t>
    </dgm:pt>
    <dgm:pt modelId="{6A9D4F0E-4F0B-4861-82BF-E206D6C96482}" type="parTrans" cxnId="{B962672B-12EF-41B4-B744-30577CBC8614}">
      <dgm:prSet/>
      <dgm:spPr/>
    </dgm:pt>
    <dgm:pt modelId="{8143C134-0ABC-45FB-9AB0-AA86B6AD6219}" type="sibTrans" cxnId="{B962672B-12EF-41B4-B744-30577CBC8614}">
      <dgm:prSet/>
      <dgm:spPr/>
      <dgm:t>
        <a:bodyPr/>
        <a:lstStyle/>
        <a:p>
          <a:endParaRPr lang="en-GB"/>
        </a:p>
      </dgm:t>
    </dgm:pt>
    <dgm:pt modelId="{20C1D295-1493-4C84-9999-1B7D24BF81E0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Nutzen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5AB024E4-41E2-44C9-8AF9-141EC4231FAD}" type="parTrans" cxnId="{4A542D12-47EB-4B8B-B623-7B513B04A574}">
      <dgm:prSet/>
      <dgm:spPr/>
    </dgm:pt>
    <dgm:pt modelId="{4FA2ADB4-ABDD-450C-ABE3-F8A4264C5DBD}" type="sibTrans" cxnId="{4A542D12-47EB-4B8B-B623-7B513B04A574}">
      <dgm:prSet/>
      <dgm:spPr/>
      <dgm:t>
        <a:bodyPr/>
        <a:lstStyle/>
        <a:p>
          <a:endParaRPr lang="en-GB"/>
        </a:p>
      </dgm:t>
    </dgm:pt>
    <dgm:pt modelId="{2EF3EB5F-FF76-4F8E-B8B4-0016F19583EF}">
      <dgm:prSet phldr="0"/>
      <dgm:spPr/>
      <dgm:t>
        <a:bodyPr/>
        <a:lstStyle/>
        <a:p>
          <a:pPr algn="l" rtl="0"/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Kostenersparnis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wiederverwendbare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Module.</a:t>
          </a:r>
        </a:p>
      </dgm:t>
    </dgm:pt>
    <dgm:pt modelId="{9B3E0E8D-0246-4547-A8C5-393920445FC9}" type="parTrans" cxnId="{F0C9D302-8080-40E9-A94B-9555DA391449}">
      <dgm:prSet/>
      <dgm:spPr/>
    </dgm:pt>
    <dgm:pt modelId="{46C9BDB2-5C7B-4A2E-966D-779C5E94DCDB}" type="sibTrans" cxnId="{F0C9D302-8080-40E9-A94B-9555DA391449}">
      <dgm:prSet/>
      <dgm:spPr/>
      <dgm:t>
        <a:bodyPr/>
        <a:lstStyle/>
        <a:p>
          <a:endParaRPr lang="en-GB"/>
        </a:p>
      </dgm:t>
    </dgm:pt>
    <dgm:pt modelId="{4BE08C58-E7FE-4497-A719-EC53FC7399AA}">
      <dgm:prSet phldr="0"/>
      <dgm:spPr/>
      <dgm:t>
        <a:bodyPr/>
        <a:lstStyle/>
        <a:p>
          <a:pPr algn="l"/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Förderung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eines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umweltbewussten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Lebensstils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</a:p>
      </dgm:t>
    </dgm:pt>
    <dgm:pt modelId="{097A3612-DAEF-4207-8E22-A8F8B1612900}" type="parTrans" cxnId="{70A7C0DB-AC57-4F96-81DC-EC400A406B1F}">
      <dgm:prSet/>
      <dgm:spPr/>
    </dgm:pt>
    <dgm:pt modelId="{B61DCE01-0108-4880-B186-CB43137AE0FA}" type="sibTrans" cxnId="{70A7C0DB-AC57-4F96-81DC-EC400A406B1F}">
      <dgm:prSet/>
      <dgm:spPr/>
      <dgm:t>
        <a:bodyPr/>
        <a:lstStyle/>
        <a:p>
          <a:endParaRPr lang="en-GB"/>
        </a:p>
      </dgm:t>
    </dgm:pt>
    <dgm:pt modelId="{FE130957-E8F5-4B95-8D88-9D7ED67355F5}">
      <dgm:prSet phldr="0"/>
      <dgm:spPr/>
      <dgm:t>
        <a:bodyPr/>
        <a:lstStyle/>
        <a:p>
          <a:pPr algn="l"/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Geringere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Umweltbelastung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energieeffiziente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Produktion.</a:t>
          </a:r>
        </a:p>
      </dgm:t>
    </dgm:pt>
    <dgm:pt modelId="{4C5674F8-92CC-433E-BFC3-FD6540059E5B}" type="parTrans" cxnId="{BCA62579-3E21-4A3B-9C71-77BD181ACB93}">
      <dgm:prSet/>
      <dgm:spPr/>
    </dgm:pt>
    <dgm:pt modelId="{6AA1F3CB-0658-4427-B6CC-41AD6DD0B008}" type="sibTrans" cxnId="{BCA62579-3E21-4A3B-9C71-77BD181ACB93}">
      <dgm:prSet/>
      <dgm:spPr/>
      <dgm:t>
        <a:bodyPr/>
        <a:lstStyle/>
        <a:p>
          <a:endParaRPr lang="en-GB"/>
        </a:p>
      </dgm:t>
    </dgm:pt>
    <dgm:pt modelId="{AEAB5486-B82B-4094-B589-A0383AAD8B7F}" type="pres">
      <dgm:prSet presAssocID="{A5F7DC62-02E8-4B3E-AAAC-F52A3E4CCBAA}" presName="linearFlow" presStyleCnt="0">
        <dgm:presLayoutVars>
          <dgm:resizeHandles val="exact"/>
        </dgm:presLayoutVars>
      </dgm:prSet>
      <dgm:spPr/>
    </dgm:pt>
    <dgm:pt modelId="{88A71676-45E7-4B6D-9DA6-238CCE63064E}" type="pres">
      <dgm:prSet presAssocID="{DCAF49A1-35A4-42E1-A85B-41B062757294}" presName="node" presStyleLbl="node1" presStyleIdx="0" presStyleCnt="2">
        <dgm:presLayoutVars>
          <dgm:bulletEnabled val="1"/>
        </dgm:presLayoutVars>
      </dgm:prSet>
      <dgm:spPr/>
    </dgm:pt>
    <dgm:pt modelId="{FC443A26-BDC6-4967-97C8-A05659D110A1}" type="pres">
      <dgm:prSet presAssocID="{8143C134-0ABC-45FB-9AB0-AA86B6AD6219}" presName="sibTrans" presStyleLbl="sibTrans2D1" presStyleIdx="0" presStyleCnt="1"/>
      <dgm:spPr/>
    </dgm:pt>
    <dgm:pt modelId="{A47E608D-43D0-4E42-B76E-01662853C8DB}" type="pres">
      <dgm:prSet presAssocID="{8143C134-0ABC-45FB-9AB0-AA86B6AD6219}" presName="connectorText" presStyleLbl="sibTrans2D1" presStyleIdx="0" presStyleCnt="1"/>
      <dgm:spPr/>
    </dgm:pt>
    <dgm:pt modelId="{FB835CB1-7FC2-43F2-BBDA-92652678EC07}" type="pres">
      <dgm:prSet presAssocID="{20C1D295-1493-4C84-9999-1B7D24BF81E0}" presName="node" presStyleLbl="node1" presStyleIdx="1" presStyleCnt="2">
        <dgm:presLayoutVars>
          <dgm:bulletEnabled val="1"/>
        </dgm:presLayoutVars>
      </dgm:prSet>
      <dgm:spPr/>
    </dgm:pt>
  </dgm:ptLst>
  <dgm:cxnLst>
    <dgm:cxn modelId="{F0C9D302-8080-40E9-A94B-9555DA391449}" srcId="{20C1D295-1493-4C84-9999-1B7D24BF81E0}" destId="{2EF3EB5F-FF76-4F8E-B8B4-0016F19583EF}" srcOrd="0" destOrd="0" parTransId="{9B3E0E8D-0246-4547-A8C5-393920445FC9}" sibTransId="{46C9BDB2-5C7B-4A2E-966D-779C5E94DCDB}"/>
    <dgm:cxn modelId="{A2F5D207-B53C-406D-AD27-08458B9E1F36}" type="presOf" srcId="{4BE08C58-E7FE-4497-A719-EC53FC7399AA}" destId="{FB835CB1-7FC2-43F2-BBDA-92652678EC07}" srcOrd="0" destOrd="2" presId="urn:microsoft.com/office/officeart/2005/8/layout/process2"/>
    <dgm:cxn modelId="{F425040D-ECDE-4912-B1CC-8BA3CCF71F2D}" type="presOf" srcId="{A5F7DC62-02E8-4B3E-AAAC-F52A3E4CCBAA}" destId="{AEAB5486-B82B-4094-B589-A0383AAD8B7F}" srcOrd="0" destOrd="0" presId="urn:microsoft.com/office/officeart/2005/8/layout/process2"/>
    <dgm:cxn modelId="{E8B6EB0E-2F57-4149-8A97-6E9851543068}" type="presOf" srcId="{DCAF49A1-35A4-42E1-A85B-41B062757294}" destId="{88A71676-45E7-4B6D-9DA6-238CCE63064E}" srcOrd="0" destOrd="0" presId="urn:microsoft.com/office/officeart/2005/8/layout/process2"/>
    <dgm:cxn modelId="{4A542D12-47EB-4B8B-B623-7B513B04A574}" srcId="{A5F7DC62-02E8-4B3E-AAAC-F52A3E4CCBAA}" destId="{20C1D295-1493-4C84-9999-1B7D24BF81E0}" srcOrd="1" destOrd="0" parTransId="{5AB024E4-41E2-44C9-8AF9-141EC4231FAD}" sibTransId="{4FA2ADB4-ABDD-450C-ABE3-F8A4264C5DBD}"/>
    <dgm:cxn modelId="{1C414C27-6887-4293-96C5-6FEF1C5DB8C5}" type="presOf" srcId="{FE130957-E8F5-4B95-8D88-9D7ED67355F5}" destId="{FB835CB1-7FC2-43F2-BBDA-92652678EC07}" srcOrd="0" destOrd="3" presId="urn:microsoft.com/office/officeart/2005/8/layout/process2"/>
    <dgm:cxn modelId="{B962672B-12EF-41B4-B744-30577CBC8614}" srcId="{A5F7DC62-02E8-4B3E-AAAC-F52A3E4CCBAA}" destId="{DCAF49A1-35A4-42E1-A85B-41B062757294}" srcOrd="0" destOrd="0" parTransId="{6A9D4F0E-4F0B-4861-82BF-E206D6C96482}" sibTransId="{8143C134-0ABC-45FB-9AB0-AA86B6AD6219}"/>
    <dgm:cxn modelId="{D6E2E44E-4869-467F-8AEB-4057A6126FF5}" type="presOf" srcId="{2EF3EB5F-FF76-4F8E-B8B4-0016F19583EF}" destId="{FB835CB1-7FC2-43F2-BBDA-92652678EC07}" srcOrd="0" destOrd="1" presId="urn:microsoft.com/office/officeart/2005/8/layout/process2"/>
    <dgm:cxn modelId="{BCA62579-3E21-4A3B-9C71-77BD181ACB93}" srcId="{20C1D295-1493-4C84-9999-1B7D24BF81E0}" destId="{FE130957-E8F5-4B95-8D88-9D7ED67355F5}" srcOrd="2" destOrd="0" parTransId="{4C5674F8-92CC-433E-BFC3-FD6540059E5B}" sibTransId="{6AA1F3CB-0658-4427-B6CC-41AD6DD0B008}"/>
    <dgm:cxn modelId="{AFD106A9-8179-4CA6-9FE2-C87D74681987}" type="presOf" srcId="{8143C134-0ABC-45FB-9AB0-AA86B6AD6219}" destId="{FC443A26-BDC6-4967-97C8-A05659D110A1}" srcOrd="0" destOrd="0" presId="urn:microsoft.com/office/officeart/2005/8/layout/process2"/>
    <dgm:cxn modelId="{F80874CF-575E-460F-B7C3-D02018924AAC}" type="presOf" srcId="{8143C134-0ABC-45FB-9AB0-AA86B6AD6219}" destId="{A47E608D-43D0-4E42-B76E-01662853C8DB}" srcOrd="1" destOrd="0" presId="urn:microsoft.com/office/officeart/2005/8/layout/process2"/>
    <dgm:cxn modelId="{70A7C0DB-AC57-4F96-81DC-EC400A406B1F}" srcId="{20C1D295-1493-4C84-9999-1B7D24BF81E0}" destId="{4BE08C58-E7FE-4497-A719-EC53FC7399AA}" srcOrd="1" destOrd="0" parTransId="{097A3612-DAEF-4207-8E22-A8F8B1612900}" sibTransId="{B61DCE01-0108-4880-B186-CB43137AE0FA}"/>
    <dgm:cxn modelId="{17C279E2-6AE5-4D8A-8028-65547506C8E6}" type="presOf" srcId="{20C1D295-1493-4C84-9999-1B7D24BF81E0}" destId="{FB835CB1-7FC2-43F2-BBDA-92652678EC07}" srcOrd="0" destOrd="0" presId="urn:microsoft.com/office/officeart/2005/8/layout/process2"/>
    <dgm:cxn modelId="{15A9AC1B-0CE7-45F6-AEF2-B982EB365696}" type="presParOf" srcId="{AEAB5486-B82B-4094-B589-A0383AAD8B7F}" destId="{88A71676-45E7-4B6D-9DA6-238CCE63064E}" srcOrd="0" destOrd="0" presId="urn:microsoft.com/office/officeart/2005/8/layout/process2"/>
    <dgm:cxn modelId="{57B12EC1-BA19-4F90-A08B-6071D9AFCED8}" type="presParOf" srcId="{AEAB5486-B82B-4094-B589-A0383AAD8B7F}" destId="{FC443A26-BDC6-4967-97C8-A05659D110A1}" srcOrd="1" destOrd="0" presId="urn:microsoft.com/office/officeart/2005/8/layout/process2"/>
    <dgm:cxn modelId="{1441F3B2-0A76-49B1-A6E8-461DDB8235E2}" type="presParOf" srcId="{FC443A26-BDC6-4967-97C8-A05659D110A1}" destId="{A47E608D-43D0-4E42-B76E-01662853C8DB}" srcOrd="0" destOrd="0" presId="urn:microsoft.com/office/officeart/2005/8/layout/process2"/>
    <dgm:cxn modelId="{2686A438-92B7-424C-8DE4-3480A37CA97D}" type="presParOf" srcId="{AEAB5486-B82B-4094-B589-A0383AAD8B7F}" destId="{FB835CB1-7FC2-43F2-BBDA-92652678EC0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I.Bedürfnis: </a:t>
          </a:r>
          <a:r>
            <a:rPr lang="en-GB" b="0" dirty="0">
              <a:solidFill>
                <a:schemeClr val="bg1"/>
              </a:solidFill>
              <a:latin typeface="Century Schoolbook" panose="02020404030301010803"/>
            </a:rPr>
            <a:t>Benutzerfreundlichkeit</a:t>
          </a:r>
          <a:endParaRPr lang="en-GB" b="0" dirty="0">
            <a:solidFill>
              <a:schemeClr val="bg1"/>
            </a:solidFill>
          </a:endParaRPr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Bedürfnisse: 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AAC77510-0024-4629-AE6C-F9450CE42E9D}">
      <dgm:prSet phldrT="[Text]" phldr="0"/>
      <dgm:spPr/>
      <dgm:t>
        <a:bodyPr/>
        <a:lstStyle/>
        <a:p>
          <a:pPr algn="l"/>
          <a:r>
            <a:rPr lang="en-US" b="0" dirty="0">
              <a:solidFill>
                <a:schemeClr val="tx1"/>
              </a:solidFill>
              <a:latin typeface="Century Schoolbook"/>
              <a:ea typeface="Calibri"/>
              <a:cs typeface="Arial"/>
            </a:rPr>
            <a:t>Kundensupport</a:t>
          </a:r>
        </a:p>
      </dgm:t>
    </dgm:pt>
    <dgm:pt modelId="{FBDF1043-BE09-40DC-9FB5-026BDF384FCF}" type="parTrans" cxnId="{9B1D785F-8BB6-4559-B8C4-E963DA1B6BA2}">
      <dgm:prSet/>
      <dgm:spPr/>
    </dgm:pt>
    <dgm:pt modelId="{40027038-6E17-49AF-8ADE-1FD5F20A9A0F}" type="sibTrans" cxnId="{9B1D785F-8BB6-4559-B8C4-E963DA1B6BA2}">
      <dgm:prSet/>
      <dgm:spPr/>
      <dgm:t>
        <a:bodyPr/>
        <a:lstStyle/>
        <a:p>
          <a:endParaRPr lang="en-GB"/>
        </a:p>
      </dgm:t>
    </dgm:pt>
    <dgm:pt modelId="{DD16FDBF-9877-41BE-BA97-027495060A5D}">
      <dgm:prSet phldr="0"/>
      <dgm:spPr/>
      <dgm:t>
        <a:bodyPr/>
        <a:lstStyle/>
        <a:p>
          <a:pPr algn="l"/>
          <a:r>
            <a:rPr lang="en-US" b="0" dirty="0">
              <a:solidFill>
                <a:schemeClr val="tx1"/>
              </a:solidFill>
              <a:latin typeface="Century Schoolbook"/>
              <a:ea typeface="Calibri"/>
              <a:cs typeface="Arial"/>
            </a:rPr>
            <a:t>Einfache Installation</a:t>
          </a:r>
        </a:p>
      </dgm:t>
    </dgm:pt>
    <dgm:pt modelId="{94AB009E-1880-4A6A-A532-036FC1EC9431}" type="parTrans" cxnId="{B2114996-E3F2-4A0C-9355-01E508D7C743}">
      <dgm:prSet/>
      <dgm:spPr/>
    </dgm:pt>
    <dgm:pt modelId="{128E119E-6308-4A11-B426-C3C8A4FBE67D}" type="sibTrans" cxnId="{B2114996-E3F2-4A0C-9355-01E508D7C743}">
      <dgm:prSet/>
      <dgm:spPr/>
      <dgm:t>
        <a:bodyPr/>
        <a:lstStyle/>
        <a:p>
          <a:endParaRPr lang="en-GB"/>
        </a:p>
      </dgm:t>
    </dgm:pt>
    <dgm:pt modelId="{D18C28F3-7531-49E5-9B34-A8C900AB79D7}">
      <dgm:prSet phldr="0"/>
      <dgm:spPr/>
      <dgm:t>
        <a:bodyPr/>
        <a:lstStyle/>
        <a:p>
          <a:pPr algn="l"/>
          <a:r>
            <a:rPr lang="en-US" b="0" dirty="0">
              <a:solidFill>
                <a:schemeClr val="tx1"/>
              </a:solidFill>
              <a:latin typeface="Century Schoolbook"/>
              <a:ea typeface="Calibri"/>
              <a:cs typeface="Arial"/>
            </a:rPr>
            <a:t>Pflegeleicht</a:t>
          </a:r>
        </a:p>
      </dgm:t>
    </dgm:pt>
    <dgm:pt modelId="{C4C1989E-F87D-4FAA-A7A0-D7BE9C596C59}" type="parTrans" cxnId="{6746DA96-CD04-4C7C-AE5B-9A2EDD7F98FA}">
      <dgm:prSet/>
      <dgm:spPr/>
    </dgm:pt>
    <dgm:pt modelId="{75CB2BFD-55DF-4401-A602-84821F75FDB9}" type="sibTrans" cxnId="{6746DA96-CD04-4C7C-AE5B-9A2EDD7F98FA}">
      <dgm:prSet/>
      <dgm:spPr/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3E79D526-9C34-4B05-A016-681E6D3DE7F0}" type="presOf" srcId="{AAC77510-0024-4629-AE6C-F9450CE42E9D}" destId="{7B9BD78B-DFF8-49CB-B318-D56B6B4DBFED}" srcOrd="0" destOrd="3" presId="urn:microsoft.com/office/officeart/2005/8/layout/process2"/>
    <dgm:cxn modelId="{D6D73440-B2FA-4859-8BAD-199E9D9BBCC8}" type="presOf" srcId="{D18C28F3-7531-49E5-9B34-A8C900AB79D7}" destId="{7B9BD78B-DFF8-49CB-B318-D56B6B4DBFED}" srcOrd="0" destOrd="2" presId="urn:microsoft.com/office/officeart/2005/8/layout/process2"/>
    <dgm:cxn modelId="{9B1D785F-8BB6-4559-B8C4-E963DA1B6BA2}" srcId="{3171D2A2-E859-4493-81BB-3393046E7B57}" destId="{AAC77510-0024-4629-AE6C-F9450CE42E9D}" srcOrd="2" destOrd="0" parTransId="{FBDF1043-BE09-40DC-9FB5-026BDF384FCF}" sibTransId="{40027038-6E17-49AF-8ADE-1FD5F20A9A0F}"/>
    <dgm:cxn modelId="{D2CC1045-8871-4A2A-AE89-9DDEC203EC69}" type="presOf" srcId="{3171D2A2-E859-4493-81BB-3393046E7B57}" destId="{7B9BD78B-DFF8-49CB-B318-D56B6B4DBFED}" srcOrd="0" destOrd="0" presId="urn:microsoft.com/office/officeart/2005/8/layout/process2"/>
    <dgm:cxn modelId="{C740BB7D-C76C-4DEA-A5D3-8403B6389050}" type="presOf" srcId="{02661B78-5F5C-438D-AE74-E1293DF969B2}" destId="{7FAC66DD-E3A6-4541-B642-F2694E2B46B1}" srcOrd="0" destOrd="0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B2114996-E3F2-4A0C-9355-01E508D7C743}" srcId="{3171D2A2-E859-4493-81BB-3393046E7B57}" destId="{DD16FDBF-9877-41BE-BA97-027495060A5D}" srcOrd="0" destOrd="0" parTransId="{94AB009E-1880-4A6A-A532-036FC1EC9431}" sibTransId="{128E119E-6308-4A11-B426-C3C8A4FBE67D}"/>
    <dgm:cxn modelId="{6746DA96-CD04-4C7C-AE5B-9A2EDD7F98FA}" srcId="{3171D2A2-E859-4493-81BB-3393046E7B57}" destId="{D18C28F3-7531-49E5-9B34-A8C900AB79D7}" srcOrd="1" destOrd="0" parTransId="{C4C1989E-F87D-4FAA-A7A0-D7BE9C596C59}" sibTransId="{75CB2BFD-55DF-4401-A602-84821F75FDB9}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2ADD96C0-0CF9-4469-96B8-4DC949B9131C}" type="presOf" srcId="{78DC32E7-8C5A-4448-9ED6-FD09525F3362}" destId="{2E3C8AC8-F377-4D2E-85C0-D43BBFF6BC3F}" srcOrd="1" destOrd="0" presId="urn:microsoft.com/office/officeart/2005/8/layout/process2"/>
    <dgm:cxn modelId="{5AEEB5C3-C490-4D74-BAD0-1A89B951D097}" type="presOf" srcId="{78DC32E7-8C5A-4448-9ED6-FD09525F3362}" destId="{5703B73D-7663-492A-A2D2-08A94B576C19}" srcOrd="0" destOrd="0" presId="urn:microsoft.com/office/officeart/2005/8/layout/process2"/>
    <dgm:cxn modelId="{84FEEFD7-6A7A-4A2F-963D-5CFEFC75A438}" type="presOf" srcId="{DD16FDBF-9877-41BE-BA97-027495060A5D}" destId="{7B9BD78B-DFF8-49CB-B318-D56B6B4DBFED}" srcOrd="0" destOrd="1" presId="urn:microsoft.com/office/officeart/2005/8/layout/process2"/>
    <dgm:cxn modelId="{B77E5842-931E-4CC6-9287-1E7B8ABEEC48}" type="presParOf" srcId="{E201C0E6-72DF-4576-97BA-6AFC06D63925}" destId="{7FAC66DD-E3A6-4541-B642-F2694E2B46B1}" srcOrd="0" destOrd="0" presId="urn:microsoft.com/office/officeart/2005/8/layout/process2"/>
    <dgm:cxn modelId="{053ED26E-8B86-42A3-8F31-DBAB2BD6C033}" type="presParOf" srcId="{E201C0E6-72DF-4576-97BA-6AFC06D63925}" destId="{5703B73D-7663-492A-A2D2-08A94B576C19}" srcOrd="1" destOrd="0" presId="urn:microsoft.com/office/officeart/2005/8/layout/process2"/>
    <dgm:cxn modelId="{E6D3FE94-6E93-416F-9590-E2B1D599841C}" type="presParOf" srcId="{5703B73D-7663-492A-A2D2-08A94B576C19}" destId="{2E3C8AC8-F377-4D2E-85C0-D43BBFF6BC3F}" srcOrd="0" destOrd="0" presId="urn:microsoft.com/office/officeart/2005/8/layout/process2"/>
    <dgm:cxn modelId="{C717F98C-2956-4FAF-847F-77C49D9F35DF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I.Bedarf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b="0" dirty="0">
              <a:solidFill>
                <a:schemeClr val="bg1"/>
              </a:solidFill>
              <a:latin typeface="Century Schoolbook" panose="02020404030301010803"/>
            </a:rPr>
            <a:t>Benutzerfreundlichkeit</a:t>
          </a:r>
          <a:endParaRPr lang="en-GB" b="0" dirty="0">
            <a:solidFill>
              <a:schemeClr val="bg1"/>
            </a:solidFill>
          </a:endParaRPr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Bedarfe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1C010783-5D3C-481D-ABF7-A0F1751FC9C5}">
      <dgm:prSet phldr="0"/>
      <dgm:spPr/>
      <dgm:t>
        <a:bodyPr/>
        <a:lstStyle/>
        <a:p>
          <a:pPr algn="l" rtl="0"/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Werkzeuge und Schritt-für-Schritt-Anleitungen</a:t>
          </a:r>
        </a:p>
      </dgm:t>
    </dgm:pt>
    <dgm:pt modelId="{2491EC4B-57C5-484F-86B8-B35FDD20C717}" type="parTrans" cxnId="{3B469CF0-3432-4543-B41D-A489EC91DB50}">
      <dgm:prSet/>
      <dgm:spPr/>
    </dgm:pt>
    <dgm:pt modelId="{EE4E0794-ECA8-40F7-A80C-752EC2128CE4}" type="sibTrans" cxnId="{3B469CF0-3432-4543-B41D-A489EC91DB50}">
      <dgm:prSet/>
      <dgm:spPr/>
      <dgm:t>
        <a:bodyPr/>
        <a:lstStyle/>
        <a:p>
          <a:endParaRPr lang="en-GB"/>
        </a:p>
      </dgm:t>
    </dgm:pt>
    <dgm:pt modelId="{D9ECFC40-84F6-4BBD-8789-EE23B81C7721}">
      <dgm:prSet phldr="0"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Pflegeleichte Pflanzen- und Filtersysteme</a:t>
          </a:r>
        </a:p>
      </dgm:t>
    </dgm:pt>
    <dgm:pt modelId="{D1F2D7C9-5580-4165-91F3-345B5F3C88EF}" type="parTrans" cxnId="{4900B498-86C7-4E1B-B8A9-D96B95EB6118}">
      <dgm:prSet/>
      <dgm:spPr/>
    </dgm:pt>
    <dgm:pt modelId="{AA57C7E3-77C6-4A4B-B767-78C37AB69181}" type="sibTrans" cxnId="{4900B498-86C7-4E1B-B8A9-D96B95EB6118}">
      <dgm:prSet/>
      <dgm:spPr/>
      <dgm:t>
        <a:bodyPr/>
        <a:lstStyle/>
        <a:p>
          <a:endParaRPr lang="en-GB"/>
        </a:p>
      </dgm:t>
    </dgm:pt>
    <dgm:pt modelId="{CD28D954-4590-43B1-9F62-11241649F1A4}">
      <dgm:prSet phldr="0"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Kundensupport und Tutorials</a:t>
          </a:r>
        </a:p>
      </dgm:t>
    </dgm:pt>
    <dgm:pt modelId="{42BE4D2A-953B-4CED-9FF7-6048E1D2F2AF}" type="parTrans" cxnId="{13FB69CD-587D-42EF-9095-8E0D29793611}">
      <dgm:prSet/>
      <dgm:spPr/>
    </dgm:pt>
    <dgm:pt modelId="{863E2B68-9A22-46A6-94DF-EED718DE35AA}" type="sibTrans" cxnId="{13FB69CD-587D-42EF-9095-8E0D29793611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51D9B826-22CD-4CBB-A59C-23529CFAC205}" type="presOf" srcId="{1C010783-5D3C-481D-ABF7-A0F1751FC9C5}" destId="{7B9BD78B-DFF8-49CB-B318-D56B6B4DBFED}" srcOrd="0" destOrd="1" presId="urn:microsoft.com/office/officeart/2005/8/layout/process2"/>
    <dgm:cxn modelId="{6B86183B-3954-4253-83C5-B39F6A5B0D49}" type="presOf" srcId="{02661B78-5F5C-438D-AE74-E1293DF969B2}" destId="{7FAC66DD-E3A6-4541-B642-F2694E2B46B1}" srcOrd="0" destOrd="0" presId="urn:microsoft.com/office/officeart/2005/8/layout/process2"/>
    <dgm:cxn modelId="{B68B063C-0CD1-46F2-AA63-6D36DE3E410D}" type="presOf" srcId="{3171D2A2-E859-4493-81BB-3393046E7B57}" destId="{7B9BD78B-DFF8-49CB-B318-D56B6B4DBFED}" srcOrd="0" destOrd="0" presId="urn:microsoft.com/office/officeart/2005/8/layout/process2"/>
    <dgm:cxn modelId="{71A6E33E-E289-4A11-B546-B7C25B4E4279}" type="presOf" srcId="{78DC32E7-8C5A-4448-9ED6-FD09525F3362}" destId="{2E3C8AC8-F377-4D2E-85C0-D43BBFF6BC3F}" srcOrd="1" destOrd="0" presId="urn:microsoft.com/office/officeart/2005/8/layout/process2"/>
    <dgm:cxn modelId="{4FB7DE4E-671B-4905-9506-9675FEEED22C}" type="presOf" srcId="{78DC32E7-8C5A-4448-9ED6-FD09525F3362}" destId="{5703B73D-7663-492A-A2D2-08A94B576C19}" srcOrd="0" destOrd="0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4900B498-86C7-4E1B-B8A9-D96B95EB6118}" srcId="{3171D2A2-E859-4493-81BB-3393046E7B57}" destId="{D9ECFC40-84F6-4BBD-8789-EE23B81C7721}" srcOrd="1" destOrd="0" parTransId="{D1F2D7C9-5580-4165-91F3-345B5F3C88EF}" sibTransId="{AA57C7E3-77C6-4A4B-B767-78C37AB69181}"/>
    <dgm:cxn modelId="{13FB69CD-587D-42EF-9095-8E0D29793611}" srcId="{3171D2A2-E859-4493-81BB-3393046E7B57}" destId="{CD28D954-4590-43B1-9F62-11241649F1A4}" srcOrd="2" destOrd="0" parTransId="{42BE4D2A-953B-4CED-9FF7-6048E1D2F2AF}" sibTransId="{863E2B68-9A22-46A6-94DF-EED718DE35AA}"/>
    <dgm:cxn modelId="{F1FEA2E6-02D8-459F-B288-048F89F94DB6}" type="presOf" srcId="{D9ECFC40-84F6-4BBD-8789-EE23B81C7721}" destId="{7B9BD78B-DFF8-49CB-B318-D56B6B4DBFED}" srcOrd="0" destOrd="2" presId="urn:microsoft.com/office/officeart/2005/8/layout/process2"/>
    <dgm:cxn modelId="{3B469CF0-3432-4543-B41D-A489EC91DB50}" srcId="{3171D2A2-E859-4493-81BB-3393046E7B57}" destId="{1C010783-5D3C-481D-ABF7-A0F1751FC9C5}" srcOrd="0" destOrd="0" parTransId="{2491EC4B-57C5-484F-86B8-B35FDD20C717}" sibTransId="{EE4E0794-ECA8-40F7-A80C-752EC2128CE4}"/>
    <dgm:cxn modelId="{1B37DFFF-4202-4F95-8684-B36EF9550F1B}" type="presOf" srcId="{CD28D954-4590-43B1-9F62-11241649F1A4}" destId="{7B9BD78B-DFF8-49CB-B318-D56B6B4DBFED}" srcOrd="0" destOrd="3" presId="urn:microsoft.com/office/officeart/2005/8/layout/process2"/>
    <dgm:cxn modelId="{8B01A659-8723-4EB1-9755-97AEB257F7ED}" type="presParOf" srcId="{E201C0E6-72DF-4576-97BA-6AFC06D63925}" destId="{7FAC66DD-E3A6-4541-B642-F2694E2B46B1}" srcOrd="0" destOrd="0" presId="urn:microsoft.com/office/officeart/2005/8/layout/process2"/>
    <dgm:cxn modelId="{2DE574CF-7E35-418D-AD2C-15A536515718}" type="presParOf" srcId="{E201C0E6-72DF-4576-97BA-6AFC06D63925}" destId="{5703B73D-7663-492A-A2D2-08A94B576C19}" srcOrd="1" destOrd="0" presId="urn:microsoft.com/office/officeart/2005/8/layout/process2"/>
    <dgm:cxn modelId="{B9C6584E-CB9C-4976-9D2C-2193E54FD91C}" type="presParOf" srcId="{5703B73D-7663-492A-A2D2-08A94B576C19}" destId="{2E3C8AC8-F377-4D2E-85C0-D43BBFF6BC3F}" srcOrd="0" destOrd="0" presId="urn:microsoft.com/office/officeart/2005/8/layout/process2"/>
    <dgm:cxn modelId="{3230B3F6-2A4C-4C1C-AF26-D30552E7C9D9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F7DC62-02E8-4B3E-AAAC-F52A3E4CCBA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CAF49A1-35A4-42E1-A85B-41B062757294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I.Nutzen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b="0" dirty="0" err="1"/>
            <a:t>Reduzierter</a:t>
          </a:r>
          <a:r>
            <a:rPr lang="en-GB" b="0" dirty="0"/>
            <a:t> </a:t>
          </a:r>
          <a:r>
            <a:rPr lang="en-GB" b="0" dirty="0" err="1"/>
            <a:t>Aufwand</a:t>
          </a:r>
          <a:r>
            <a:rPr lang="en-GB" b="0" dirty="0"/>
            <a:t> dank </a:t>
          </a:r>
          <a:r>
            <a:rPr lang="en-GB" b="0" dirty="0" err="1"/>
            <a:t>einfacher</a:t>
          </a:r>
          <a:r>
            <a:rPr lang="en-GB" b="0" dirty="0"/>
            <a:t> Installation.</a:t>
          </a:r>
          <a:endParaRPr lang="en-GB" b="0" dirty="0">
            <a:solidFill>
              <a:schemeClr val="bg1"/>
            </a:solidFill>
            <a:latin typeface="Century Schoolbook" panose="02020404030301010803"/>
          </a:endParaRPr>
        </a:p>
      </dgm:t>
    </dgm:pt>
    <dgm:pt modelId="{6A9D4F0E-4F0B-4861-82BF-E206D6C96482}" type="parTrans" cxnId="{B962672B-12EF-41B4-B744-30577CBC8614}">
      <dgm:prSet/>
      <dgm:spPr/>
    </dgm:pt>
    <dgm:pt modelId="{8143C134-0ABC-45FB-9AB0-AA86B6AD6219}" type="sibTrans" cxnId="{B962672B-12EF-41B4-B744-30577CBC8614}">
      <dgm:prSet/>
      <dgm:spPr/>
      <dgm:t>
        <a:bodyPr/>
        <a:lstStyle/>
        <a:p>
          <a:endParaRPr lang="en-GB"/>
        </a:p>
      </dgm:t>
    </dgm:pt>
    <dgm:pt modelId="{20C1D295-1493-4C84-9999-1B7D24BF81E0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Nutzen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5AB024E4-41E2-44C9-8AF9-141EC4231FAD}" type="parTrans" cxnId="{4A542D12-47EB-4B8B-B623-7B513B04A574}">
      <dgm:prSet/>
      <dgm:spPr/>
    </dgm:pt>
    <dgm:pt modelId="{4FA2ADB4-ABDD-450C-ABE3-F8A4264C5DBD}" type="sibTrans" cxnId="{4A542D12-47EB-4B8B-B623-7B513B04A574}">
      <dgm:prSet/>
      <dgm:spPr/>
      <dgm:t>
        <a:bodyPr/>
        <a:lstStyle/>
        <a:p>
          <a:endParaRPr lang="en-GB"/>
        </a:p>
      </dgm:t>
    </dgm:pt>
    <dgm:pt modelId="{68978436-5F41-4688-A5B6-705EF9D9539F}">
      <dgm:prSet phldr="0"/>
      <dgm:spPr/>
      <dgm:t>
        <a:bodyPr/>
        <a:lstStyle/>
        <a:p>
          <a:pPr algn="l" rtl="0"/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Unterstützung durch Kundenservice und Tutorials.</a:t>
          </a:r>
          <a:endParaRPr lang="en-US" dirty="0">
            <a:solidFill>
              <a:schemeClr val="tx1"/>
            </a:solidFill>
            <a:latin typeface="Century Schoolbook"/>
            <a:ea typeface="Calibri"/>
            <a:cs typeface="Calibri"/>
          </a:endParaRPr>
        </a:p>
      </dgm:t>
    </dgm:pt>
    <dgm:pt modelId="{0D4378C3-A6A0-4630-9032-003A77705982}" type="parTrans" cxnId="{AE77ECAC-C082-46F7-9860-9C316D43281C}">
      <dgm:prSet/>
      <dgm:spPr/>
    </dgm:pt>
    <dgm:pt modelId="{52217544-8A6F-402E-BCB3-96DDCA98E3D2}" type="sibTrans" cxnId="{AE77ECAC-C082-46F7-9860-9C316D43281C}">
      <dgm:prSet/>
      <dgm:spPr/>
      <dgm:t>
        <a:bodyPr/>
        <a:lstStyle/>
        <a:p>
          <a:endParaRPr lang="en-GB"/>
        </a:p>
      </dgm:t>
    </dgm:pt>
    <dgm:pt modelId="{B9AD3A01-E0A3-4866-98E0-D5F1980602F5}">
      <dgm:prSet phldr="0"/>
      <dgm:spPr/>
      <dgm:t>
        <a:bodyPr/>
        <a:lstStyle/>
        <a:p>
          <a:pPr algn="l"/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Weniger Stress </a:t>
          </a:r>
          <a:r>
            <a:rPr lang="en-GB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pflegeleichte</a:t>
          </a:r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Systeme.</a:t>
          </a:r>
          <a:endParaRPr lang="en-US" dirty="0">
            <a:solidFill>
              <a:schemeClr val="tx1"/>
            </a:solidFill>
            <a:latin typeface="Century Schoolbook"/>
            <a:ea typeface="Calibri"/>
            <a:cs typeface="Calibri"/>
          </a:endParaRPr>
        </a:p>
      </dgm:t>
    </dgm:pt>
    <dgm:pt modelId="{82ECC366-8AB3-43AA-98F4-0734A50B8CF1}" type="parTrans" cxnId="{4B9EBF45-9C1A-42BC-BF95-05859022EAD0}">
      <dgm:prSet/>
      <dgm:spPr/>
    </dgm:pt>
    <dgm:pt modelId="{09F7C558-300B-489B-8E74-069AB5EC310F}" type="sibTrans" cxnId="{4B9EBF45-9C1A-42BC-BF95-05859022EAD0}">
      <dgm:prSet/>
      <dgm:spPr/>
      <dgm:t>
        <a:bodyPr/>
        <a:lstStyle/>
        <a:p>
          <a:endParaRPr lang="en-GB"/>
        </a:p>
      </dgm:t>
    </dgm:pt>
    <dgm:pt modelId="{83865C6B-1001-48D9-AC65-DAF8B1A27E72}">
      <dgm:prSet phldr="0"/>
      <dgm:spPr/>
      <dgm:t>
        <a:bodyPr/>
        <a:lstStyle/>
        <a:p>
          <a:pPr algn="l"/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Intuitive </a:t>
          </a:r>
          <a:r>
            <a:rPr lang="en-GB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Bedienbarkeit</a:t>
          </a:r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durchdachte</a:t>
          </a:r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Produktgestaltung</a:t>
          </a:r>
          <a:r>
            <a:rPr lang="en-GB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.</a:t>
          </a:r>
        </a:p>
      </dgm:t>
    </dgm:pt>
    <dgm:pt modelId="{9FF149A0-9F9E-4A9B-8951-4A49BEE4B331}" type="parTrans" cxnId="{3F45394C-B6EE-4CF7-AFFC-77C33616EAEB}">
      <dgm:prSet/>
      <dgm:spPr/>
    </dgm:pt>
    <dgm:pt modelId="{6BD50DBD-7355-4F86-AB27-87437A840052}" type="sibTrans" cxnId="{3F45394C-B6EE-4CF7-AFFC-77C33616EAEB}">
      <dgm:prSet/>
      <dgm:spPr/>
      <dgm:t>
        <a:bodyPr/>
        <a:lstStyle/>
        <a:p>
          <a:endParaRPr lang="en-GB"/>
        </a:p>
      </dgm:t>
    </dgm:pt>
    <dgm:pt modelId="{AEAB5486-B82B-4094-B589-A0383AAD8B7F}" type="pres">
      <dgm:prSet presAssocID="{A5F7DC62-02E8-4B3E-AAAC-F52A3E4CCBAA}" presName="linearFlow" presStyleCnt="0">
        <dgm:presLayoutVars>
          <dgm:resizeHandles val="exact"/>
        </dgm:presLayoutVars>
      </dgm:prSet>
      <dgm:spPr/>
    </dgm:pt>
    <dgm:pt modelId="{88A71676-45E7-4B6D-9DA6-238CCE63064E}" type="pres">
      <dgm:prSet presAssocID="{DCAF49A1-35A4-42E1-A85B-41B062757294}" presName="node" presStyleLbl="node1" presStyleIdx="0" presStyleCnt="2">
        <dgm:presLayoutVars>
          <dgm:bulletEnabled val="1"/>
        </dgm:presLayoutVars>
      </dgm:prSet>
      <dgm:spPr/>
    </dgm:pt>
    <dgm:pt modelId="{FC443A26-BDC6-4967-97C8-A05659D110A1}" type="pres">
      <dgm:prSet presAssocID="{8143C134-0ABC-45FB-9AB0-AA86B6AD6219}" presName="sibTrans" presStyleLbl="sibTrans2D1" presStyleIdx="0" presStyleCnt="1"/>
      <dgm:spPr/>
    </dgm:pt>
    <dgm:pt modelId="{A47E608D-43D0-4E42-B76E-01662853C8DB}" type="pres">
      <dgm:prSet presAssocID="{8143C134-0ABC-45FB-9AB0-AA86B6AD6219}" presName="connectorText" presStyleLbl="sibTrans2D1" presStyleIdx="0" presStyleCnt="1"/>
      <dgm:spPr/>
    </dgm:pt>
    <dgm:pt modelId="{FB835CB1-7FC2-43F2-BBDA-92652678EC07}" type="pres">
      <dgm:prSet presAssocID="{20C1D295-1493-4C84-9999-1B7D24BF81E0}" presName="node" presStyleLbl="node1" presStyleIdx="1" presStyleCnt="2">
        <dgm:presLayoutVars>
          <dgm:bulletEnabled val="1"/>
        </dgm:presLayoutVars>
      </dgm:prSet>
      <dgm:spPr/>
    </dgm:pt>
  </dgm:ptLst>
  <dgm:cxnLst>
    <dgm:cxn modelId="{F425040D-ECDE-4912-B1CC-8BA3CCF71F2D}" type="presOf" srcId="{A5F7DC62-02E8-4B3E-AAAC-F52A3E4CCBAA}" destId="{AEAB5486-B82B-4094-B589-A0383AAD8B7F}" srcOrd="0" destOrd="0" presId="urn:microsoft.com/office/officeart/2005/8/layout/process2"/>
    <dgm:cxn modelId="{4A542D12-47EB-4B8B-B623-7B513B04A574}" srcId="{A5F7DC62-02E8-4B3E-AAAC-F52A3E4CCBAA}" destId="{20C1D295-1493-4C84-9999-1B7D24BF81E0}" srcOrd="1" destOrd="0" parTransId="{5AB024E4-41E2-44C9-8AF9-141EC4231FAD}" sibTransId="{4FA2ADB4-ABDD-450C-ABE3-F8A4264C5DBD}"/>
    <dgm:cxn modelId="{B962672B-12EF-41B4-B744-30577CBC8614}" srcId="{A5F7DC62-02E8-4B3E-AAAC-F52A3E4CCBAA}" destId="{DCAF49A1-35A4-42E1-A85B-41B062757294}" srcOrd="0" destOrd="0" parTransId="{6A9D4F0E-4F0B-4861-82BF-E206D6C96482}" sibTransId="{8143C134-0ABC-45FB-9AB0-AA86B6AD6219}"/>
    <dgm:cxn modelId="{E0720C34-EF39-431B-9F35-D1AC27E2FEBA}" type="presOf" srcId="{B9AD3A01-E0A3-4866-98E0-D5F1980602F5}" destId="{FB835CB1-7FC2-43F2-BBDA-92652678EC07}" srcOrd="0" destOrd="2" presId="urn:microsoft.com/office/officeart/2005/8/layout/process2"/>
    <dgm:cxn modelId="{4B9EBF45-9C1A-42BC-BF95-05859022EAD0}" srcId="{20C1D295-1493-4C84-9999-1B7D24BF81E0}" destId="{B9AD3A01-E0A3-4866-98E0-D5F1980602F5}" srcOrd="1" destOrd="0" parTransId="{82ECC366-8AB3-43AA-98F4-0734A50B8CF1}" sibTransId="{09F7C558-300B-489B-8E74-069AB5EC310F}"/>
    <dgm:cxn modelId="{3F45394C-B6EE-4CF7-AFFC-77C33616EAEB}" srcId="{20C1D295-1493-4C84-9999-1B7D24BF81E0}" destId="{83865C6B-1001-48D9-AC65-DAF8B1A27E72}" srcOrd="2" destOrd="0" parTransId="{9FF149A0-9F9E-4A9B-8951-4A49BEE4B331}" sibTransId="{6BD50DBD-7355-4F86-AB27-87437A840052}"/>
    <dgm:cxn modelId="{4C4F074D-5912-4647-BE21-119A3A959479}" type="presOf" srcId="{DCAF49A1-35A4-42E1-A85B-41B062757294}" destId="{88A71676-45E7-4B6D-9DA6-238CCE63064E}" srcOrd="0" destOrd="0" presId="urn:microsoft.com/office/officeart/2005/8/layout/process2"/>
    <dgm:cxn modelId="{1F06A24F-DFDB-4C1A-9678-2F165E400FAC}" type="presOf" srcId="{68978436-5F41-4688-A5B6-705EF9D9539F}" destId="{FB835CB1-7FC2-43F2-BBDA-92652678EC07}" srcOrd="0" destOrd="1" presId="urn:microsoft.com/office/officeart/2005/8/layout/process2"/>
    <dgm:cxn modelId="{818FC350-9247-4523-8A00-045B0962D6C4}" type="presOf" srcId="{8143C134-0ABC-45FB-9AB0-AA86B6AD6219}" destId="{A47E608D-43D0-4E42-B76E-01662853C8DB}" srcOrd="1" destOrd="0" presId="urn:microsoft.com/office/officeart/2005/8/layout/process2"/>
    <dgm:cxn modelId="{1B0A0F73-B936-468A-A74E-0F4C4E559192}" type="presOf" srcId="{20C1D295-1493-4C84-9999-1B7D24BF81E0}" destId="{FB835CB1-7FC2-43F2-BBDA-92652678EC07}" srcOrd="0" destOrd="0" presId="urn:microsoft.com/office/officeart/2005/8/layout/process2"/>
    <dgm:cxn modelId="{B0226857-B314-4C68-AB57-F502CC2F31AB}" type="presOf" srcId="{83865C6B-1001-48D9-AC65-DAF8B1A27E72}" destId="{FB835CB1-7FC2-43F2-BBDA-92652678EC07}" srcOrd="0" destOrd="3" presId="urn:microsoft.com/office/officeart/2005/8/layout/process2"/>
    <dgm:cxn modelId="{AC0E83AC-18AA-4BD3-960F-D02802A99700}" type="presOf" srcId="{8143C134-0ABC-45FB-9AB0-AA86B6AD6219}" destId="{FC443A26-BDC6-4967-97C8-A05659D110A1}" srcOrd="0" destOrd="0" presId="urn:microsoft.com/office/officeart/2005/8/layout/process2"/>
    <dgm:cxn modelId="{AE77ECAC-C082-46F7-9860-9C316D43281C}" srcId="{20C1D295-1493-4C84-9999-1B7D24BF81E0}" destId="{68978436-5F41-4688-A5B6-705EF9D9539F}" srcOrd="0" destOrd="0" parTransId="{0D4378C3-A6A0-4630-9032-003A77705982}" sibTransId="{52217544-8A6F-402E-BCB3-96DDCA98E3D2}"/>
    <dgm:cxn modelId="{19747475-0F7F-4344-B7A2-9E0A2268800C}" type="presParOf" srcId="{AEAB5486-B82B-4094-B589-A0383AAD8B7F}" destId="{88A71676-45E7-4B6D-9DA6-238CCE63064E}" srcOrd="0" destOrd="0" presId="urn:microsoft.com/office/officeart/2005/8/layout/process2"/>
    <dgm:cxn modelId="{688EB0E8-3D23-4861-B688-5A4D6B07632E}" type="presParOf" srcId="{AEAB5486-B82B-4094-B589-A0383AAD8B7F}" destId="{FC443A26-BDC6-4967-97C8-A05659D110A1}" srcOrd="1" destOrd="0" presId="urn:microsoft.com/office/officeart/2005/8/layout/process2"/>
    <dgm:cxn modelId="{25CCF4AB-D00A-4472-9EE0-A27289102C7C}" type="presParOf" srcId="{FC443A26-BDC6-4967-97C8-A05659D110A1}" destId="{A47E608D-43D0-4E42-B76E-01662853C8DB}" srcOrd="0" destOrd="0" presId="urn:microsoft.com/office/officeart/2005/8/layout/process2"/>
    <dgm:cxn modelId="{358AAB39-B7CF-4F00-9CBA-2E26D2BB80FE}" type="presParOf" srcId="{AEAB5486-B82B-4094-B589-A0383AAD8B7F}" destId="{FB835CB1-7FC2-43F2-BBDA-92652678EC0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I.Bedürfnis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dirty="0" err="1">
              <a:latin typeface="Century Schoolbook" panose="02020404030301010803"/>
            </a:rPr>
            <a:t>Ästhetik</a:t>
          </a:r>
          <a:endParaRPr lang="en-GB" dirty="0"/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Bedürfnisse: 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AAC77510-0024-4629-AE6C-F9450CE42E9D}">
      <dgm:prSet phldrT="[Text]" phldr="0"/>
      <dgm:spPr/>
      <dgm:t>
        <a:bodyPr/>
        <a:lstStyle/>
        <a:p>
          <a:r>
            <a:rPr lang="en-GB" b="0" dirty="0">
              <a:solidFill>
                <a:srgbClr val="000000"/>
              </a:solidFill>
              <a:latin typeface="Century Schoolbook"/>
              <a:cs typeface="Arial"/>
            </a:rPr>
            <a:t>Individualisierbarkeit</a:t>
          </a:r>
          <a:endParaRPr lang="en-GB" b="0" dirty="0">
            <a:latin typeface="Century Schoolbook"/>
            <a:cs typeface="Arial"/>
          </a:endParaRPr>
        </a:p>
      </dgm:t>
    </dgm:pt>
    <dgm:pt modelId="{FBDF1043-BE09-40DC-9FB5-026BDF384FCF}" type="parTrans" cxnId="{9B1D785F-8BB6-4559-B8C4-E963DA1B6BA2}">
      <dgm:prSet/>
      <dgm:spPr/>
    </dgm:pt>
    <dgm:pt modelId="{40027038-6E17-49AF-8ADE-1FD5F20A9A0F}" type="sibTrans" cxnId="{9B1D785F-8BB6-4559-B8C4-E963DA1B6BA2}">
      <dgm:prSet/>
      <dgm:spPr/>
      <dgm:t>
        <a:bodyPr/>
        <a:lstStyle/>
        <a:p>
          <a:endParaRPr lang="en-GB"/>
        </a:p>
      </dgm:t>
    </dgm:pt>
    <dgm:pt modelId="{2D9E382C-558C-47D9-AE50-22E3C258B3B6}">
      <dgm:prSet phldr="0"/>
      <dgm:spPr/>
      <dgm:t>
        <a:bodyPr/>
        <a:lstStyle/>
        <a:p>
          <a:pPr algn="l" rtl="0"/>
          <a:r>
            <a:rPr lang="en-GB" b="0" dirty="0">
              <a:solidFill>
                <a:srgbClr val="000000"/>
              </a:solidFill>
              <a:latin typeface="Century Schoolbook"/>
              <a:cs typeface="Arial"/>
            </a:rPr>
            <a:t>Designvielfalt</a:t>
          </a:r>
          <a:endParaRPr lang="en-GB" b="0" dirty="0">
            <a:latin typeface="Century Schoolbook"/>
            <a:cs typeface="Arial"/>
          </a:endParaRPr>
        </a:p>
      </dgm:t>
    </dgm:pt>
    <dgm:pt modelId="{99C0ACA4-8129-4984-8DCA-BEBD24EEF80A}" type="parTrans" cxnId="{E1E2D961-0B22-4278-80DF-4570C1F2B218}">
      <dgm:prSet/>
      <dgm:spPr/>
    </dgm:pt>
    <dgm:pt modelId="{04BB21A1-F89C-49AD-A69A-5D2A3254049F}" type="sibTrans" cxnId="{E1E2D961-0B22-4278-80DF-4570C1F2B218}">
      <dgm:prSet/>
      <dgm:spPr/>
      <dgm:t>
        <a:bodyPr/>
        <a:lstStyle/>
        <a:p>
          <a:endParaRPr lang="en-GB"/>
        </a:p>
      </dgm:t>
    </dgm:pt>
    <dgm:pt modelId="{1849A9C5-31F4-4903-A0C9-EEE96EF7587B}">
      <dgm:prSet phldr="0"/>
      <dgm:spPr/>
      <dgm:t>
        <a:bodyPr/>
        <a:lstStyle/>
        <a:p>
          <a:r>
            <a:rPr lang="en-GB" b="0" dirty="0">
              <a:solidFill>
                <a:srgbClr val="000000"/>
              </a:solidFill>
              <a:latin typeface="Century Schoolbook"/>
              <a:cs typeface="Arial"/>
            </a:rPr>
            <a:t>Premium-Optik</a:t>
          </a:r>
          <a:endParaRPr lang="en-GB" b="0" dirty="0">
            <a:latin typeface="Century Schoolbook"/>
            <a:cs typeface="Arial"/>
          </a:endParaRPr>
        </a:p>
      </dgm:t>
    </dgm:pt>
    <dgm:pt modelId="{1E21CDAC-D579-41CD-985F-421BF219081C}" type="parTrans" cxnId="{7767098A-2D2F-4507-BBF7-AAEFC2A0FB2E}">
      <dgm:prSet/>
      <dgm:spPr/>
    </dgm:pt>
    <dgm:pt modelId="{A91DADA2-30F2-440D-84A2-172F643F5EA5}" type="sibTrans" cxnId="{7767098A-2D2F-4507-BBF7-AAEFC2A0FB2E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365D9D0A-EAAB-4245-BF9F-FB43E1FAE57B}" type="presOf" srcId="{3171D2A2-E859-4493-81BB-3393046E7B57}" destId="{7B9BD78B-DFF8-49CB-B318-D56B6B4DBFED}" srcOrd="0" destOrd="0" presId="urn:microsoft.com/office/officeart/2005/8/layout/process2"/>
    <dgm:cxn modelId="{D79AD817-B1A3-4437-8892-E80E220B3E90}" type="presOf" srcId="{AAC77510-0024-4629-AE6C-F9450CE42E9D}" destId="{7B9BD78B-DFF8-49CB-B318-D56B6B4DBFED}" srcOrd="0" destOrd="3" presId="urn:microsoft.com/office/officeart/2005/8/layout/process2"/>
    <dgm:cxn modelId="{9B1D785F-8BB6-4559-B8C4-E963DA1B6BA2}" srcId="{3171D2A2-E859-4493-81BB-3393046E7B57}" destId="{AAC77510-0024-4629-AE6C-F9450CE42E9D}" srcOrd="2" destOrd="0" parTransId="{FBDF1043-BE09-40DC-9FB5-026BDF384FCF}" sibTransId="{40027038-6E17-49AF-8ADE-1FD5F20A9A0F}"/>
    <dgm:cxn modelId="{E1E2D961-0B22-4278-80DF-4570C1F2B218}" srcId="{3171D2A2-E859-4493-81BB-3393046E7B57}" destId="{2D9E382C-558C-47D9-AE50-22E3C258B3B6}" srcOrd="0" destOrd="0" parTransId="{99C0ACA4-8129-4984-8DCA-BEBD24EEF80A}" sibTransId="{04BB21A1-F89C-49AD-A69A-5D2A3254049F}"/>
    <dgm:cxn modelId="{E349B962-495F-4A5F-B300-BEC60FC0DE15}" type="presOf" srcId="{78DC32E7-8C5A-4448-9ED6-FD09525F3362}" destId="{2E3C8AC8-F377-4D2E-85C0-D43BBFF6BC3F}" srcOrd="1" destOrd="0" presId="urn:microsoft.com/office/officeart/2005/8/layout/process2"/>
    <dgm:cxn modelId="{5F6E8368-5B34-4E0A-9394-5B1CD37E433C}" type="presOf" srcId="{02661B78-5F5C-438D-AE74-E1293DF969B2}" destId="{7FAC66DD-E3A6-4541-B642-F2694E2B46B1}" srcOrd="0" destOrd="0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7767098A-2D2F-4507-BBF7-AAEFC2A0FB2E}" srcId="{3171D2A2-E859-4493-81BB-3393046E7B57}" destId="{1849A9C5-31F4-4903-A0C9-EEE96EF7587B}" srcOrd="1" destOrd="0" parTransId="{1E21CDAC-D579-41CD-985F-421BF219081C}" sibTransId="{A91DADA2-30F2-440D-84A2-172F643F5EA5}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A81EE0CA-A7BA-47BF-AD2E-3D773929EB70}" type="presOf" srcId="{78DC32E7-8C5A-4448-9ED6-FD09525F3362}" destId="{5703B73D-7663-492A-A2D2-08A94B576C19}" srcOrd="0" destOrd="0" presId="urn:microsoft.com/office/officeart/2005/8/layout/process2"/>
    <dgm:cxn modelId="{DB3CD1EA-CF22-4A4F-96D5-EA8C92C3CF39}" type="presOf" srcId="{2D9E382C-558C-47D9-AE50-22E3C258B3B6}" destId="{7B9BD78B-DFF8-49CB-B318-D56B6B4DBFED}" srcOrd="0" destOrd="1" presId="urn:microsoft.com/office/officeart/2005/8/layout/process2"/>
    <dgm:cxn modelId="{1E1995FD-4AE3-4438-AAF7-11FCFBA561ED}" type="presOf" srcId="{1849A9C5-31F4-4903-A0C9-EEE96EF7587B}" destId="{7B9BD78B-DFF8-49CB-B318-D56B6B4DBFED}" srcOrd="0" destOrd="2" presId="urn:microsoft.com/office/officeart/2005/8/layout/process2"/>
    <dgm:cxn modelId="{37472E6E-9806-4064-9664-438D0D4A2ADE}" type="presParOf" srcId="{E201C0E6-72DF-4576-97BA-6AFC06D63925}" destId="{7FAC66DD-E3A6-4541-B642-F2694E2B46B1}" srcOrd="0" destOrd="0" presId="urn:microsoft.com/office/officeart/2005/8/layout/process2"/>
    <dgm:cxn modelId="{5A023CE6-1FBC-44BA-BB6D-BA31B04ADB8A}" type="presParOf" srcId="{E201C0E6-72DF-4576-97BA-6AFC06D63925}" destId="{5703B73D-7663-492A-A2D2-08A94B576C19}" srcOrd="1" destOrd="0" presId="urn:microsoft.com/office/officeart/2005/8/layout/process2"/>
    <dgm:cxn modelId="{16C53919-FF89-4874-A870-D7CF018C2DB6}" type="presParOf" srcId="{5703B73D-7663-492A-A2D2-08A94B576C19}" destId="{2E3C8AC8-F377-4D2E-85C0-D43BBFF6BC3F}" srcOrd="0" destOrd="0" presId="urn:microsoft.com/office/officeart/2005/8/layout/process2"/>
    <dgm:cxn modelId="{8F020723-05E2-4E12-AC8B-AEB7056C53E6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I.Bedarf: Ästhetik</a:t>
          </a:r>
          <a:endParaRPr lang="en-GB" dirty="0"/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Bedarfe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1C010783-5D3C-481D-ABF7-A0F1751FC9C5}">
      <dgm:prSet phldr="0"/>
      <dgm:spPr/>
      <dgm:t>
        <a:bodyPr/>
        <a:lstStyle/>
        <a:p>
          <a:pPr algn="l" rtl="0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Vielfältige Designs für unterschiedliche Geschmäcker.</a:t>
          </a:r>
          <a:endParaRPr lang="en-GB" dirty="0">
            <a:latin typeface="Century Schoolbook" panose="02020404030301010803"/>
          </a:endParaRPr>
        </a:p>
      </dgm:t>
    </dgm:pt>
    <dgm:pt modelId="{2491EC4B-57C5-484F-86B8-B35FDD20C717}" type="parTrans" cxnId="{3B469CF0-3432-4543-B41D-A489EC91DB50}">
      <dgm:prSet/>
      <dgm:spPr/>
    </dgm:pt>
    <dgm:pt modelId="{EE4E0794-ECA8-40F7-A80C-752EC2128CE4}" type="sibTrans" cxnId="{3B469CF0-3432-4543-B41D-A489EC91DB50}">
      <dgm:prSet/>
      <dgm:spPr/>
      <dgm:t>
        <a:bodyPr/>
        <a:lstStyle/>
        <a:p>
          <a:endParaRPr lang="en-GB"/>
        </a:p>
      </dgm:t>
    </dgm:pt>
    <dgm:pt modelId="{D9ECFC40-84F6-4BBD-8789-EE23B81C7721}">
      <dgm:prSet phldr="0"/>
      <dgm:spPr/>
      <dgm:t>
        <a:bodyPr/>
        <a:lstStyle/>
        <a:p>
          <a:pPr algn="l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Hochwertige Materialien für eine edle Optik.</a:t>
          </a:r>
          <a:endParaRPr lang="en-GB" dirty="0">
            <a:latin typeface="Century Schoolbook"/>
          </a:endParaRPr>
        </a:p>
      </dgm:t>
    </dgm:pt>
    <dgm:pt modelId="{D1F2D7C9-5580-4165-91F3-345B5F3C88EF}" type="parTrans" cxnId="{4900B498-86C7-4E1B-B8A9-D96B95EB6118}">
      <dgm:prSet/>
      <dgm:spPr/>
    </dgm:pt>
    <dgm:pt modelId="{AA57C7E3-77C6-4A4B-B767-78C37AB69181}" type="sibTrans" cxnId="{4900B498-86C7-4E1B-B8A9-D96B95EB6118}">
      <dgm:prSet/>
      <dgm:spPr/>
      <dgm:t>
        <a:bodyPr/>
        <a:lstStyle/>
        <a:p>
          <a:endParaRPr lang="en-GB"/>
        </a:p>
      </dgm:t>
    </dgm:pt>
    <dgm:pt modelId="{CD28D954-4590-43B1-9F62-11241649F1A4}">
      <dgm:prSet phldr="0"/>
      <dgm:spPr/>
      <dgm:t>
        <a:bodyPr/>
        <a:lstStyle/>
        <a:p>
          <a:pPr algn="l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Anpassbare Module zur Personalisierung.</a:t>
          </a:r>
          <a:endParaRPr lang="en-GB" dirty="0">
            <a:latin typeface="Century Schoolbook"/>
          </a:endParaRPr>
        </a:p>
      </dgm:t>
    </dgm:pt>
    <dgm:pt modelId="{42BE4D2A-953B-4CED-9FF7-6048E1D2F2AF}" type="parTrans" cxnId="{13FB69CD-587D-42EF-9095-8E0D29793611}">
      <dgm:prSet/>
      <dgm:spPr/>
    </dgm:pt>
    <dgm:pt modelId="{863E2B68-9A22-46A6-94DF-EED718DE35AA}" type="sibTrans" cxnId="{13FB69CD-587D-42EF-9095-8E0D29793611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D0DBCB2A-083E-4EC7-9445-5DC365A9AFA2}" type="presOf" srcId="{78DC32E7-8C5A-4448-9ED6-FD09525F3362}" destId="{5703B73D-7663-492A-A2D2-08A94B576C19}" srcOrd="0" destOrd="0" presId="urn:microsoft.com/office/officeart/2005/8/layout/process2"/>
    <dgm:cxn modelId="{F7F12142-1E80-49AC-8E0E-FAA523118309}" type="presOf" srcId="{1C010783-5D3C-481D-ABF7-A0F1751FC9C5}" destId="{7B9BD78B-DFF8-49CB-B318-D56B6B4DBFED}" srcOrd="0" destOrd="1" presId="urn:microsoft.com/office/officeart/2005/8/layout/process2"/>
    <dgm:cxn modelId="{E976E36D-A9BA-434F-A0ED-292E4A21EB11}" type="presOf" srcId="{CD28D954-4590-43B1-9F62-11241649F1A4}" destId="{7B9BD78B-DFF8-49CB-B318-D56B6B4DBFED}" srcOrd="0" destOrd="3" presId="urn:microsoft.com/office/officeart/2005/8/layout/process2"/>
    <dgm:cxn modelId="{D80C2C54-88C1-41D6-85B3-42B06F62A733}" type="presOf" srcId="{3171D2A2-E859-4493-81BB-3393046E7B57}" destId="{7B9BD78B-DFF8-49CB-B318-D56B6B4DBFED}" srcOrd="0" destOrd="0" presId="urn:microsoft.com/office/officeart/2005/8/layout/process2"/>
    <dgm:cxn modelId="{4B68DC75-AF02-4D99-96EA-911F2CBDA437}" type="presOf" srcId="{D9ECFC40-84F6-4BBD-8789-EE23B81C7721}" destId="{7B9BD78B-DFF8-49CB-B318-D56B6B4DBFED}" srcOrd="0" destOrd="2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4900B498-86C7-4E1B-B8A9-D96B95EB6118}" srcId="{3171D2A2-E859-4493-81BB-3393046E7B57}" destId="{D9ECFC40-84F6-4BBD-8789-EE23B81C7721}" srcOrd="1" destOrd="0" parTransId="{D1F2D7C9-5580-4165-91F3-345B5F3C88EF}" sibTransId="{AA57C7E3-77C6-4A4B-B767-78C37AB69181}"/>
    <dgm:cxn modelId="{13FB69CD-587D-42EF-9095-8E0D29793611}" srcId="{3171D2A2-E859-4493-81BB-3393046E7B57}" destId="{CD28D954-4590-43B1-9F62-11241649F1A4}" srcOrd="2" destOrd="0" parTransId="{42BE4D2A-953B-4CED-9FF7-6048E1D2F2AF}" sibTransId="{863E2B68-9A22-46A6-94DF-EED718DE35AA}"/>
    <dgm:cxn modelId="{3B469CF0-3432-4543-B41D-A489EC91DB50}" srcId="{3171D2A2-E859-4493-81BB-3393046E7B57}" destId="{1C010783-5D3C-481D-ABF7-A0F1751FC9C5}" srcOrd="0" destOrd="0" parTransId="{2491EC4B-57C5-484F-86B8-B35FDD20C717}" sibTransId="{EE4E0794-ECA8-40F7-A80C-752EC2128CE4}"/>
    <dgm:cxn modelId="{86500EF4-711F-4A65-88C4-C0D9A0F3A1D6}" type="presOf" srcId="{02661B78-5F5C-438D-AE74-E1293DF969B2}" destId="{7FAC66DD-E3A6-4541-B642-F2694E2B46B1}" srcOrd="0" destOrd="0" presId="urn:microsoft.com/office/officeart/2005/8/layout/process2"/>
    <dgm:cxn modelId="{732885F6-C4DE-481E-92DE-68A26BEA7340}" type="presOf" srcId="{78DC32E7-8C5A-4448-9ED6-FD09525F3362}" destId="{2E3C8AC8-F377-4D2E-85C0-D43BBFF6BC3F}" srcOrd="1" destOrd="0" presId="urn:microsoft.com/office/officeart/2005/8/layout/process2"/>
    <dgm:cxn modelId="{906BD5D5-B8F4-4C3C-A5EF-316669EECD22}" type="presParOf" srcId="{E201C0E6-72DF-4576-97BA-6AFC06D63925}" destId="{7FAC66DD-E3A6-4541-B642-F2694E2B46B1}" srcOrd="0" destOrd="0" presId="urn:microsoft.com/office/officeart/2005/8/layout/process2"/>
    <dgm:cxn modelId="{CCE50EBF-D805-48EA-B1A9-7CBD588ED317}" type="presParOf" srcId="{E201C0E6-72DF-4576-97BA-6AFC06D63925}" destId="{5703B73D-7663-492A-A2D2-08A94B576C19}" srcOrd="1" destOrd="0" presId="urn:microsoft.com/office/officeart/2005/8/layout/process2"/>
    <dgm:cxn modelId="{9CA6CB98-A5C1-4254-89E1-3E9A40510FCE}" type="presParOf" srcId="{5703B73D-7663-492A-A2D2-08A94B576C19}" destId="{2E3C8AC8-F377-4D2E-85C0-D43BBFF6BC3F}" srcOrd="0" destOrd="0" presId="urn:microsoft.com/office/officeart/2005/8/layout/process2"/>
    <dgm:cxn modelId="{70876877-9CB9-4A5C-802C-74B8D5BCB1FA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F7DC62-02E8-4B3E-AAAC-F52A3E4CCBA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CAF49A1-35A4-42E1-A85B-41B062757294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I.Nutzen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dirty="0">
              <a:solidFill>
                <a:schemeClr val="bg1"/>
              </a:solidFill>
            </a:rPr>
            <a:t>Verbesserung des </a:t>
          </a:r>
          <a:r>
            <a:rPr lang="en-GB" dirty="0" err="1">
              <a:solidFill>
                <a:schemeClr val="bg1"/>
              </a:solidFill>
            </a:rPr>
            <a:t>Wohnumfelds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durch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stilvolle</a:t>
          </a:r>
          <a:r>
            <a:rPr lang="en-GB" dirty="0">
              <a:solidFill>
                <a:schemeClr val="bg1"/>
              </a:solidFill>
            </a:rPr>
            <a:t> </a:t>
          </a:r>
          <a:r>
            <a:rPr lang="en-GB" dirty="0" err="1">
              <a:solidFill>
                <a:schemeClr val="bg1"/>
              </a:solidFill>
            </a:rPr>
            <a:t>Gestaltung</a:t>
          </a:r>
          <a:endParaRPr lang="en-GB" dirty="0">
            <a:solidFill>
              <a:schemeClr val="bg1"/>
            </a:solidFill>
            <a:latin typeface="Century Schoolbook" panose="02020404030301010803"/>
          </a:endParaRPr>
        </a:p>
      </dgm:t>
    </dgm:pt>
    <dgm:pt modelId="{6A9D4F0E-4F0B-4861-82BF-E206D6C96482}" type="parTrans" cxnId="{B962672B-12EF-41B4-B744-30577CBC8614}">
      <dgm:prSet/>
      <dgm:spPr/>
    </dgm:pt>
    <dgm:pt modelId="{8143C134-0ABC-45FB-9AB0-AA86B6AD6219}" type="sibTrans" cxnId="{B962672B-12EF-41B4-B744-30577CBC8614}">
      <dgm:prSet/>
      <dgm:spPr/>
      <dgm:t>
        <a:bodyPr/>
        <a:lstStyle/>
        <a:p>
          <a:endParaRPr lang="en-GB"/>
        </a:p>
      </dgm:t>
    </dgm:pt>
    <dgm:pt modelId="{20C1D295-1493-4C84-9999-1B7D24BF81E0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Nutzen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5AB024E4-41E2-44C9-8AF9-141EC4231FAD}" type="parTrans" cxnId="{4A542D12-47EB-4B8B-B623-7B513B04A574}">
      <dgm:prSet/>
      <dgm:spPr/>
    </dgm:pt>
    <dgm:pt modelId="{4FA2ADB4-ABDD-450C-ABE3-F8A4264C5DBD}" type="sibTrans" cxnId="{4A542D12-47EB-4B8B-B623-7B513B04A574}">
      <dgm:prSet/>
      <dgm:spPr/>
      <dgm:t>
        <a:bodyPr/>
        <a:lstStyle/>
        <a:p>
          <a:endParaRPr lang="en-GB"/>
        </a:p>
      </dgm:t>
    </dgm:pt>
    <dgm:pt modelId="{68978436-5F41-4688-A5B6-705EF9D9539F}">
      <dgm:prSet phldr="0"/>
      <dgm:spPr/>
      <dgm:t>
        <a:bodyPr/>
        <a:lstStyle/>
        <a:p>
          <a:pPr algn="l" rtl="0"/>
          <a:r>
            <a:rPr lang="en-GB" dirty="0">
              <a:solidFill>
                <a:schemeClr val="tx1"/>
              </a:solidFill>
            </a:rPr>
            <a:t>Anpassung an individuelle Einrichtungsstile.</a:t>
          </a:r>
          <a:endParaRPr lang="en-GB" dirty="0">
            <a:solidFill>
              <a:schemeClr val="tx1"/>
            </a:solidFill>
            <a:latin typeface="Century Schoolbook" panose="02020404030301010803"/>
          </a:endParaRPr>
        </a:p>
      </dgm:t>
    </dgm:pt>
    <dgm:pt modelId="{0D4378C3-A6A0-4630-9032-003A77705982}" type="parTrans" cxnId="{AE77ECAC-C082-46F7-9860-9C316D43281C}">
      <dgm:prSet/>
      <dgm:spPr/>
    </dgm:pt>
    <dgm:pt modelId="{52217544-8A6F-402E-BCB3-96DDCA98E3D2}" type="sibTrans" cxnId="{AE77ECAC-C082-46F7-9860-9C316D43281C}">
      <dgm:prSet/>
      <dgm:spPr/>
      <dgm:t>
        <a:bodyPr/>
        <a:lstStyle/>
        <a:p>
          <a:endParaRPr lang="en-GB"/>
        </a:p>
      </dgm:t>
    </dgm:pt>
    <dgm:pt modelId="{B9AD3A01-E0A3-4866-98E0-D5F1980602F5}">
      <dgm:prSet phldr="0"/>
      <dgm:spPr/>
      <dgm:t>
        <a:bodyPr/>
        <a:lstStyle/>
        <a:p>
          <a:pPr algn="l"/>
          <a:r>
            <a:rPr lang="en-GB" dirty="0">
              <a:solidFill>
                <a:schemeClr val="tx1"/>
              </a:solidFill>
            </a:rPr>
            <a:t>Schaffung eines Wohlfühlambientes durch vertikale Gärten.</a:t>
          </a:r>
        </a:p>
      </dgm:t>
    </dgm:pt>
    <dgm:pt modelId="{82ECC366-8AB3-43AA-98F4-0734A50B8CF1}" type="parTrans" cxnId="{4B9EBF45-9C1A-42BC-BF95-05859022EAD0}">
      <dgm:prSet/>
      <dgm:spPr/>
    </dgm:pt>
    <dgm:pt modelId="{09F7C558-300B-489B-8E74-069AB5EC310F}" type="sibTrans" cxnId="{4B9EBF45-9C1A-42BC-BF95-05859022EAD0}">
      <dgm:prSet/>
      <dgm:spPr/>
      <dgm:t>
        <a:bodyPr/>
        <a:lstStyle/>
        <a:p>
          <a:endParaRPr lang="en-GB"/>
        </a:p>
      </dgm:t>
    </dgm:pt>
    <dgm:pt modelId="{83865C6B-1001-48D9-AC65-DAF8B1A27E72}">
      <dgm:prSet phldr="0"/>
      <dgm:spPr/>
      <dgm:t>
        <a:bodyPr/>
        <a:lstStyle/>
        <a:p>
          <a:pPr algn="l"/>
          <a:r>
            <a:rPr lang="en-GB" dirty="0">
              <a:solidFill>
                <a:schemeClr val="tx1"/>
              </a:solidFill>
            </a:rPr>
            <a:t>Erhöhung des visuellen Reizes durch personalisierte Designs.</a:t>
          </a:r>
        </a:p>
      </dgm:t>
    </dgm:pt>
    <dgm:pt modelId="{9FF149A0-9F9E-4A9B-8951-4A49BEE4B331}" type="parTrans" cxnId="{3F45394C-B6EE-4CF7-AFFC-77C33616EAEB}">
      <dgm:prSet/>
      <dgm:spPr/>
    </dgm:pt>
    <dgm:pt modelId="{6BD50DBD-7355-4F86-AB27-87437A840052}" type="sibTrans" cxnId="{3F45394C-B6EE-4CF7-AFFC-77C33616EAEB}">
      <dgm:prSet/>
      <dgm:spPr/>
      <dgm:t>
        <a:bodyPr/>
        <a:lstStyle/>
        <a:p>
          <a:endParaRPr lang="en-GB"/>
        </a:p>
      </dgm:t>
    </dgm:pt>
    <dgm:pt modelId="{AEAB5486-B82B-4094-B589-A0383AAD8B7F}" type="pres">
      <dgm:prSet presAssocID="{A5F7DC62-02E8-4B3E-AAAC-F52A3E4CCBAA}" presName="linearFlow" presStyleCnt="0">
        <dgm:presLayoutVars>
          <dgm:resizeHandles val="exact"/>
        </dgm:presLayoutVars>
      </dgm:prSet>
      <dgm:spPr/>
    </dgm:pt>
    <dgm:pt modelId="{88A71676-45E7-4B6D-9DA6-238CCE63064E}" type="pres">
      <dgm:prSet presAssocID="{DCAF49A1-35A4-42E1-A85B-41B062757294}" presName="node" presStyleLbl="node1" presStyleIdx="0" presStyleCnt="2">
        <dgm:presLayoutVars>
          <dgm:bulletEnabled val="1"/>
        </dgm:presLayoutVars>
      </dgm:prSet>
      <dgm:spPr/>
    </dgm:pt>
    <dgm:pt modelId="{FC443A26-BDC6-4967-97C8-A05659D110A1}" type="pres">
      <dgm:prSet presAssocID="{8143C134-0ABC-45FB-9AB0-AA86B6AD6219}" presName="sibTrans" presStyleLbl="sibTrans2D1" presStyleIdx="0" presStyleCnt="1"/>
      <dgm:spPr/>
    </dgm:pt>
    <dgm:pt modelId="{A47E608D-43D0-4E42-B76E-01662853C8DB}" type="pres">
      <dgm:prSet presAssocID="{8143C134-0ABC-45FB-9AB0-AA86B6AD6219}" presName="connectorText" presStyleLbl="sibTrans2D1" presStyleIdx="0" presStyleCnt="1"/>
      <dgm:spPr/>
    </dgm:pt>
    <dgm:pt modelId="{FB835CB1-7FC2-43F2-BBDA-92652678EC07}" type="pres">
      <dgm:prSet presAssocID="{20C1D295-1493-4C84-9999-1B7D24BF81E0}" presName="node" presStyleLbl="node1" presStyleIdx="1" presStyleCnt="2">
        <dgm:presLayoutVars>
          <dgm:bulletEnabled val="1"/>
        </dgm:presLayoutVars>
      </dgm:prSet>
      <dgm:spPr/>
    </dgm:pt>
  </dgm:ptLst>
  <dgm:cxnLst>
    <dgm:cxn modelId="{27C59704-165B-4361-8436-15D250B08C3A}" type="presOf" srcId="{8143C134-0ABC-45FB-9AB0-AA86B6AD6219}" destId="{A47E608D-43D0-4E42-B76E-01662853C8DB}" srcOrd="1" destOrd="0" presId="urn:microsoft.com/office/officeart/2005/8/layout/process2"/>
    <dgm:cxn modelId="{F425040D-ECDE-4912-B1CC-8BA3CCF71F2D}" type="presOf" srcId="{A5F7DC62-02E8-4B3E-AAAC-F52A3E4CCBAA}" destId="{AEAB5486-B82B-4094-B589-A0383AAD8B7F}" srcOrd="0" destOrd="0" presId="urn:microsoft.com/office/officeart/2005/8/layout/process2"/>
    <dgm:cxn modelId="{4A542D12-47EB-4B8B-B623-7B513B04A574}" srcId="{A5F7DC62-02E8-4B3E-AAAC-F52A3E4CCBAA}" destId="{20C1D295-1493-4C84-9999-1B7D24BF81E0}" srcOrd="1" destOrd="0" parTransId="{5AB024E4-41E2-44C9-8AF9-141EC4231FAD}" sibTransId="{4FA2ADB4-ABDD-450C-ABE3-F8A4264C5DBD}"/>
    <dgm:cxn modelId="{B962672B-12EF-41B4-B744-30577CBC8614}" srcId="{A5F7DC62-02E8-4B3E-AAAC-F52A3E4CCBAA}" destId="{DCAF49A1-35A4-42E1-A85B-41B062757294}" srcOrd="0" destOrd="0" parTransId="{6A9D4F0E-4F0B-4861-82BF-E206D6C96482}" sibTransId="{8143C134-0ABC-45FB-9AB0-AA86B6AD6219}"/>
    <dgm:cxn modelId="{E0720C34-EF39-431B-9F35-D1AC27E2FEBA}" type="presOf" srcId="{B9AD3A01-E0A3-4866-98E0-D5F1980602F5}" destId="{FB835CB1-7FC2-43F2-BBDA-92652678EC07}" srcOrd="0" destOrd="2" presId="urn:microsoft.com/office/officeart/2005/8/layout/process2"/>
    <dgm:cxn modelId="{4B9EBF45-9C1A-42BC-BF95-05859022EAD0}" srcId="{20C1D295-1493-4C84-9999-1B7D24BF81E0}" destId="{B9AD3A01-E0A3-4866-98E0-D5F1980602F5}" srcOrd="1" destOrd="0" parTransId="{82ECC366-8AB3-43AA-98F4-0734A50B8CF1}" sibTransId="{09F7C558-300B-489B-8E74-069AB5EC310F}"/>
    <dgm:cxn modelId="{3F45394C-B6EE-4CF7-AFFC-77C33616EAEB}" srcId="{20C1D295-1493-4C84-9999-1B7D24BF81E0}" destId="{83865C6B-1001-48D9-AC65-DAF8B1A27E72}" srcOrd="2" destOrd="0" parTransId="{9FF149A0-9F9E-4A9B-8951-4A49BEE4B331}" sibTransId="{6BD50DBD-7355-4F86-AB27-87437A840052}"/>
    <dgm:cxn modelId="{4C4F074D-5912-4647-BE21-119A3A959479}" type="presOf" srcId="{DCAF49A1-35A4-42E1-A85B-41B062757294}" destId="{88A71676-45E7-4B6D-9DA6-238CCE63064E}" srcOrd="0" destOrd="0" presId="urn:microsoft.com/office/officeart/2005/8/layout/process2"/>
    <dgm:cxn modelId="{1F06A24F-DFDB-4C1A-9678-2F165E400FAC}" type="presOf" srcId="{68978436-5F41-4688-A5B6-705EF9D9539F}" destId="{FB835CB1-7FC2-43F2-BBDA-92652678EC07}" srcOrd="0" destOrd="1" presId="urn:microsoft.com/office/officeart/2005/8/layout/process2"/>
    <dgm:cxn modelId="{1B0A0F73-B936-468A-A74E-0F4C4E559192}" type="presOf" srcId="{20C1D295-1493-4C84-9999-1B7D24BF81E0}" destId="{FB835CB1-7FC2-43F2-BBDA-92652678EC07}" srcOrd="0" destOrd="0" presId="urn:microsoft.com/office/officeart/2005/8/layout/process2"/>
    <dgm:cxn modelId="{B0226857-B314-4C68-AB57-F502CC2F31AB}" type="presOf" srcId="{83865C6B-1001-48D9-AC65-DAF8B1A27E72}" destId="{FB835CB1-7FC2-43F2-BBDA-92652678EC07}" srcOrd="0" destOrd="3" presId="urn:microsoft.com/office/officeart/2005/8/layout/process2"/>
    <dgm:cxn modelId="{AC0E83AC-18AA-4BD3-960F-D02802A99700}" type="presOf" srcId="{8143C134-0ABC-45FB-9AB0-AA86B6AD6219}" destId="{FC443A26-BDC6-4967-97C8-A05659D110A1}" srcOrd="0" destOrd="0" presId="urn:microsoft.com/office/officeart/2005/8/layout/process2"/>
    <dgm:cxn modelId="{AE77ECAC-C082-46F7-9860-9C316D43281C}" srcId="{20C1D295-1493-4C84-9999-1B7D24BF81E0}" destId="{68978436-5F41-4688-A5B6-705EF9D9539F}" srcOrd="0" destOrd="0" parTransId="{0D4378C3-A6A0-4630-9032-003A77705982}" sibTransId="{52217544-8A6F-402E-BCB3-96DDCA98E3D2}"/>
    <dgm:cxn modelId="{19747475-0F7F-4344-B7A2-9E0A2268800C}" type="presParOf" srcId="{AEAB5486-B82B-4094-B589-A0383AAD8B7F}" destId="{88A71676-45E7-4B6D-9DA6-238CCE63064E}" srcOrd="0" destOrd="0" presId="urn:microsoft.com/office/officeart/2005/8/layout/process2"/>
    <dgm:cxn modelId="{688EB0E8-3D23-4861-B688-5A4D6B07632E}" type="presParOf" srcId="{AEAB5486-B82B-4094-B589-A0383AAD8B7F}" destId="{FC443A26-BDC6-4967-97C8-A05659D110A1}" srcOrd="1" destOrd="0" presId="urn:microsoft.com/office/officeart/2005/8/layout/process2"/>
    <dgm:cxn modelId="{0D9D7315-901E-41EC-84A1-AFD526B83E8C}" type="presParOf" srcId="{FC443A26-BDC6-4967-97C8-A05659D110A1}" destId="{A47E608D-43D0-4E42-B76E-01662853C8DB}" srcOrd="0" destOrd="0" presId="urn:microsoft.com/office/officeart/2005/8/layout/process2"/>
    <dgm:cxn modelId="{358AAB39-B7CF-4F00-9CBA-2E26D2BB80FE}" type="presParOf" srcId="{AEAB5486-B82B-4094-B589-A0383AAD8B7F}" destId="{FB835CB1-7FC2-43F2-BBDA-92652678EC0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I.Bedürfnis: </a:t>
          </a:r>
          <a:r>
            <a:rPr lang="en-GB" b="0" dirty="0">
              <a:solidFill>
                <a:schemeClr val="bg1"/>
              </a:solidFill>
              <a:latin typeface="Century Schoolbook" panose="02020404030301010803"/>
            </a:rPr>
            <a:t>Funktionalität</a:t>
          </a:r>
          <a:endParaRPr lang="en-GB" b="0" dirty="0">
            <a:solidFill>
              <a:schemeClr val="bg1"/>
            </a:solidFill>
          </a:endParaRPr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Bedürfnisse: 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AAC77510-0024-4629-AE6C-F9450CE42E9D}">
      <dgm:prSet phldrT="[Text]" phldr="0"/>
      <dgm:spPr/>
      <dgm:t>
        <a:bodyPr/>
        <a:lstStyle/>
        <a:p>
          <a:pPr algn="l"/>
          <a:r>
            <a:rPr lang="en-US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Multifunktionalität</a:t>
          </a:r>
          <a:endParaRPr lang="en-US" b="0" dirty="0">
            <a:latin typeface="Century Schoolbook"/>
            <a:ea typeface="Calibri"/>
            <a:cs typeface="Calibri"/>
          </a:endParaRPr>
        </a:p>
      </dgm:t>
    </dgm:pt>
    <dgm:pt modelId="{FBDF1043-BE09-40DC-9FB5-026BDF384FCF}" type="parTrans" cxnId="{9B1D785F-8BB6-4559-B8C4-E963DA1B6BA2}">
      <dgm:prSet/>
      <dgm:spPr/>
    </dgm:pt>
    <dgm:pt modelId="{40027038-6E17-49AF-8ADE-1FD5F20A9A0F}" type="sibTrans" cxnId="{9B1D785F-8BB6-4559-B8C4-E963DA1B6BA2}">
      <dgm:prSet/>
      <dgm:spPr/>
      <dgm:t>
        <a:bodyPr/>
        <a:lstStyle/>
        <a:p>
          <a:endParaRPr lang="en-GB"/>
        </a:p>
      </dgm:t>
    </dgm:pt>
    <dgm:pt modelId="{1849A9C5-31F4-4903-A0C9-EEE96EF7587B}">
      <dgm:prSet phldr="0"/>
      <dgm:spPr/>
      <dgm:t>
        <a:bodyPr/>
        <a:lstStyle/>
        <a:p>
          <a:pPr algn="l"/>
          <a:r>
            <a:rPr lang="en-US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Langlebigkeit</a:t>
          </a:r>
          <a:endParaRPr lang="en-US" b="0" dirty="0">
            <a:solidFill>
              <a:srgbClr val="444444"/>
            </a:solidFill>
            <a:latin typeface="Century Schoolbook"/>
            <a:ea typeface="Calibri"/>
            <a:cs typeface="Calibri"/>
          </a:endParaRPr>
        </a:p>
      </dgm:t>
    </dgm:pt>
    <dgm:pt modelId="{1E21CDAC-D579-41CD-985F-421BF219081C}" type="parTrans" cxnId="{7767098A-2D2F-4507-BBF7-AAEFC2A0FB2E}">
      <dgm:prSet/>
      <dgm:spPr/>
    </dgm:pt>
    <dgm:pt modelId="{A91DADA2-30F2-440D-84A2-172F643F5EA5}" type="sibTrans" cxnId="{7767098A-2D2F-4507-BBF7-AAEFC2A0FB2E}">
      <dgm:prSet/>
      <dgm:spPr/>
      <dgm:t>
        <a:bodyPr/>
        <a:lstStyle/>
        <a:p>
          <a:endParaRPr lang="en-GB"/>
        </a:p>
      </dgm:t>
    </dgm:pt>
    <dgm:pt modelId="{E9E7C53C-6D00-4B7C-82F5-88B6FBFAFC65}">
      <dgm:prSet phldr="0"/>
      <dgm:spPr/>
      <dgm:t>
        <a:bodyPr/>
        <a:lstStyle/>
        <a:p>
          <a:pPr algn="l" rtl="0"/>
          <a:r>
            <a:rPr lang="en-US" b="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Platzsparend</a:t>
          </a:r>
          <a:endParaRPr lang="en-US" b="0" dirty="0">
            <a:solidFill>
              <a:srgbClr val="444444"/>
            </a:solidFill>
            <a:latin typeface="Century Schoolbook"/>
            <a:ea typeface="Calibri"/>
            <a:cs typeface="Calibri"/>
          </a:endParaRPr>
        </a:p>
      </dgm:t>
    </dgm:pt>
    <dgm:pt modelId="{6A984AAE-FCFD-43B2-9C97-77B4B319C89F}" type="parTrans" cxnId="{6BEA3F55-BD69-4DC8-816D-7DE74988A7DC}">
      <dgm:prSet/>
      <dgm:spPr/>
    </dgm:pt>
    <dgm:pt modelId="{9E8761C3-6E6A-4CB3-B1D1-7BFE6C4DA7A2}" type="sibTrans" cxnId="{6BEA3F55-BD69-4DC8-816D-7DE74988A7DC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BD6D750E-1988-47C7-A6DA-198A2AED3E35}" type="presOf" srcId="{AAC77510-0024-4629-AE6C-F9450CE42E9D}" destId="{7B9BD78B-DFF8-49CB-B318-D56B6B4DBFED}" srcOrd="0" destOrd="3" presId="urn:microsoft.com/office/officeart/2005/8/layout/process2"/>
    <dgm:cxn modelId="{545DDB36-4CEA-4E21-B2C0-101858657F03}" type="presOf" srcId="{E9E7C53C-6D00-4B7C-82F5-88B6FBFAFC65}" destId="{7B9BD78B-DFF8-49CB-B318-D56B6B4DBFED}" srcOrd="0" destOrd="1" presId="urn:microsoft.com/office/officeart/2005/8/layout/process2"/>
    <dgm:cxn modelId="{9B1D785F-8BB6-4559-B8C4-E963DA1B6BA2}" srcId="{3171D2A2-E859-4493-81BB-3393046E7B57}" destId="{AAC77510-0024-4629-AE6C-F9450CE42E9D}" srcOrd="2" destOrd="0" parTransId="{FBDF1043-BE09-40DC-9FB5-026BDF384FCF}" sibTransId="{40027038-6E17-49AF-8ADE-1FD5F20A9A0F}"/>
    <dgm:cxn modelId="{E5FE5A60-953A-4910-9EDE-FEBA78337168}" type="presOf" srcId="{02661B78-5F5C-438D-AE74-E1293DF969B2}" destId="{7FAC66DD-E3A6-4541-B642-F2694E2B46B1}" srcOrd="0" destOrd="0" presId="urn:microsoft.com/office/officeart/2005/8/layout/process2"/>
    <dgm:cxn modelId="{6BEA3F55-BD69-4DC8-816D-7DE74988A7DC}" srcId="{3171D2A2-E859-4493-81BB-3393046E7B57}" destId="{E9E7C53C-6D00-4B7C-82F5-88B6FBFAFC65}" srcOrd="0" destOrd="0" parTransId="{6A984AAE-FCFD-43B2-9C97-77B4B319C89F}" sibTransId="{9E8761C3-6E6A-4CB3-B1D1-7BFE6C4DA7A2}"/>
    <dgm:cxn modelId="{CF44FC78-F6A1-4AD8-AEF6-1EDE20B2E81E}" type="presOf" srcId="{78DC32E7-8C5A-4448-9ED6-FD09525F3362}" destId="{2E3C8AC8-F377-4D2E-85C0-D43BBFF6BC3F}" srcOrd="1" destOrd="0" presId="urn:microsoft.com/office/officeart/2005/8/layout/process2"/>
    <dgm:cxn modelId="{2581B37F-CA05-421D-A32B-68FB684B89A2}" type="presOf" srcId="{78DC32E7-8C5A-4448-9ED6-FD09525F3362}" destId="{5703B73D-7663-492A-A2D2-08A94B576C19}" srcOrd="0" destOrd="0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7767098A-2D2F-4507-BBF7-AAEFC2A0FB2E}" srcId="{3171D2A2-E859-4493-81BB-3393046E7B57}" destId="{1849A9C5-31F4-4903-A0C9-EEE96EF7587B}" srcOrd="1" destOrd="0" parTransId="{1E21CDAC-D579-41CD-985F-421BF219081C}" sibTransId="{A91DADA2-30F2-440D-84A2-172F643F5EA5}"/>
    <dgm:cxn modelId="{7C4B638A-9DE0-4242-9913-F70EA04B599A}" type="presOf" srcId="{3171D2A2-E859-4493-81BB-3393046E7B57}" destId="{7B9BD78B-DFF8-49CB-B318-D56B6B4DBFED}" srcOrd="0" destOrd="0" presId="urn:microsoft.com/office/officeart/2005/8/layout/process2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80EEC992-E316-4951-B7BA-681031758A8E}" type="presOf" srcId="{1849A9C5-31F4-4903-A0C9-EEE96EF7587B}" destId="{7B9BD78B-DFF8-49CB-B318-D56B6B4DBFED}" srcOrd="0" destOrd="2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89F31B36-3150-42F5-9E5D-3DF6C2DC04DC}" type="presParOf" srcId="{E201C0E6-72DF-4576-97BA-6AFC06D63925}" destId="{7FAC66DD-E3A6-4541-B642-F2694E2B46B1}" srcOrd="0" destOrd="0" presId="urn:microsoft.com/office/officeart/2005/8/layout/process2"/>
    <dgm:cxn modelId="{75764811-513C-46E6-854C-BCD12D239F54}" type="presParOf" srcId="{E201C0E6-72DF-4576-97BA-6AFC06D63925}" destId="{5703B73D-7663-492A-A2D2-08A94B576C19}" srcOrd="1" destOrd="0" presId="urn:microsoft.com/office/officeart/2005/8/layout/process2"/>
    <dgm:cxn modelId="{D695BC9D-EAF2-4D1C-A28D-27079DB5179C}" type="presParOf" srcId="{5703B73D-7663-492A-A2D2-08A94B576C19}" destId="{2E3C8AC8-F377-4D2E-85C0-D43BBFF6BC3F}" srcOrd="0" destOrd="0" presId="urn:microsoft.com/office/officeart/2005/8/layout/process2"/>
    <dgm:cxn modelId="{BDF4006B-21B7-48C2-BDA7-CABE8B397F03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I.Bedarf: </a:t>
          </a:r>
          <a:r>
            <a:rPr lang="en-GB" b="0" dirty="0">
              <a:solidFill>
                <a:schemeClr val="bg1"/>
              </a:solidFill>
              <a:latin typeface="Century Schoolbook" panose="02020404030301010803"/>
            </a:rPr>
            <a:t>Funktionalität</a:t>
          </a:r>
          <a:endParaRPr lang="en-GB" b="0" dirty="0">
            <a:solidFill>
              <a:schemeClr val="bg1"/>
            </a:solidFill>
          </a:endParaRPr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Bedarfe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1C010783-5D3C-481D-ABF7-A0F1751FC9C5}">
      <dgm:prSet phldr="0"/>
      <dgm:spPr/>
      <dgm:t>
        <a:bodyPr/>
        <a:lstStyle/>
        <a:p>
          <a:pPr algn="l" rtl="0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Platzsparende Konstruktionen für Wohnungen.</a:t>
          </a:r>
          <a:endParaRPr lang="en-GB" dirty="0">
            <a:solidFill>
              <a:srgbClr val="000000"/>
            </a:solidFill>
            <a:latin typeface="Century Schoolbook"/>
          </a:endParaRPr>
        </a:p>
      </dgm:t>
    </dgm:pt>
    <dgm:pt modelId="{2491EC4B-57C5-484F-86B8-B35FDD20C717}" type="parTrans" cxnId="{3B469CF0-3432-4543-B41D-A489EC91DB50}">
      <dgm:prSet/>
      <dgm:spPr/>
    </dgm:pt>
    <dgm:pt modelId="{EE4E0794-ECA8-40F7-A80C-752EC2128CE4}" type="sibTrans" cxnId="{3B469CF0-3432-4543-B41D-A489EC91DB50}">
      <dgm:prSet/>
      <dgm:spPr/>
      <dgm:t>
        <a:bodyPr/>
        <a:lstStyle/>
        <a:p>
          <a:endParaRPr lang="en-GB"/>
        </a:p>
      </dgm:t>
    </dgm:pt>
    <dgm:pt modelId="{D9ECFC40-84F6-4BBD-8789-EE23B81C7721}">
      <dgm:prSet phldr="0"/>
      <dgm:spPr/>
      <dgm:t>
        <a:bodyPr/>
        <a:lstStyle/>
        <a:p>
          <a:pPr algn="l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Robuste Materialien für lange Haltbarkeit.</a:t>
          </a:r>
          <a:endParaRPr lang="en-GB" dirty="0">
            <a:solidFill>
              <a:srgbClr val="000000"/>
            </a:solidFill>
            <a:latin typeface="Century Schoolbook"/>
          </a:endParaRPr>
        </a:p>
      </dgm:t>
    </dgm:pt>
    <dgm:pt modelId="{D1F2D7C9-5580-4165-91F3-345B5F3C88EF}" type="parTrans" cxnId="{4900B498-86C7-4E1B-B8A9-D96B95EB6118}">
      <dgm:prSet/>
      <dgm:spPr/>
    </dgm:pt>
    <dgm:pt modelId="{AA57C7E3-77C6-4A4B-B767-78C37AB69181}" type="sibTrans" cxnId="{4900B498-86C7-4E1B-B8A9-D96B95EB6118}">
      <dgm:prSet/>
      <dgm:spPr/>
      <dgm:t>
        <a:bodyPr/>
        <a:lstStyle/>
        <a:p>
          <a:endParaRPr lang="en-GB"/>
        </a:p>
      </dgm:t>
    </dgm:pt>
    <dgm:pt modelId="{CD28D954-4590-43B1-9F62-11241649F1A4}">
      <dgm:prSet phldr="0"/>
      <dgm:spPr/>
      <dgm:t>
        <a:bodyPr/>
        <a:lstStyle/>
        <a:p>
          <a:pPr algn="l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Kombination von Funktionen wie Pflanzentöpfe mit Beleuchtung.</a:t>
          </a:r>
          <a:endParaRPr lang="en-GB" dirty="0">
            <a:solidFill>
              <a:srgbClr val="000000"/>
            </a:solidFill>
            <a:latin typeface="Century Schoolbook"/>
          </a:endParaRPr>
        </a:p>
      </dgm:t>
    </dgm:pt>
    <dgm:pt modelId="{42BE4D2A-953B-4CED-9FF7-6048E1D2F2AF}" type="parTrans" cxnId="{13FB69CD-587D-42EF-9095-8E0D29793611}">
      <dgm:prSet/>
      <dgm:spPr/>
    </dgm:pt>
    <dgm:pt modelId="{863E2B68-9A22-46A6-94DF-EED718DE35AA}" type="sibTrans" cxnId="{13FB69CD-587D-42EF-9095-8E0D29793611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E3AD1E1E-0A08-40B6-8860-DB1AC5E3BC87}" type="presOf" srcId="{78DC32E7-8C5A-4448-9ED6-FD09525F3362}" destId="{2E3C8AC8-F377-4D2E-85C0-D43BBFF6BC3F}" srcOrd="1" destOrd="0" presId="urn:microsoft.com/office/officeart/2005/8/layout/process2"/>
    <dgm:cxn modelId="{B3D8AC3D-A3DF-48AF-A987-67F1FBC5141F}" type="presOf" srcId="{02661B78-5F5C-438D-AE74-E1293DF969B2}" destId="{7FAC66DD-E3A6-4541-B642-F2694E2B46B1}" srcOrd="0" destOrd="0" presId="urn:microsoft.com/office/officeart/2005/8/layout/process2"/>
    <dgm:cxn modelId="{9B2C4968-609E-408D-8E0D-E61193E0261A}" type="presOf" srcId="{3171D2A2-E859-4493-81BB-3393046E7B57}" destId="{7B9BD78B-DFF8-49CB-B318-D56B6B4DBFED}" srcOrd="0" destOrd="0" presId="urn:microsoft.com/office/officeart/2005/8/layout/process2"/>
    <dgm:cxn modelId="{0577C94B-8BEC-4EDD-99A8-8C7B56F38E8A}" type="presOf" srcId="{1C010783-5D3C-481D-ABF7-A0F1751FC9C5}" destId="{7B9BD78B-DFF8-49CB-B318-D56B6B4DBFED}" srcOrd="0" destOrd="1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4900B498-86C7-4E1B-B8A9-D96B95EB6118}" srcId="{3171D2A2-E859-4493-81BB-3393046E7B57}" destId="{D9ECFC40-84F6-4BBD-8789-EE23B81C7721}" srcOrd="1" destOrd="0" parTransId="{D1F2D7C9-5580-4165-91F3-345B5F3C88EF}" sibTransId="{AA57C7E3-77C6-4A4B-B767-78C37AB69181}"/>
    <dgm:cxn modelId="{B66FFCB3-B91A-4729-ACF9-5C580F45BF2A}" type="presOf" srcId="{D9ECFC40-84F6-4BBD-8789-EE23B81C7721}" destId="{7B9BD78B-DFF8-49CB-B318-D56B6B4DBFED}" srcOrd="0" destOrd="2" presId="urn:microsoft.com/office/officeart/2005/8/layout/process2"/>
    <dgm:cxn modelId="{13FB69CD-587D-42EF-9095-8E0D29793611}" srcId="{3171D2A2-E859-4493-81BB-3393046E7B57}" destId="{CD28D954-4590-43B1-9F62-11241649F1A4}" srcOrd="2" destOrd="0" parTransId="{42BE4D2A-953B-4CED-9FF7-6048E1D2F2AF}" sibTransId="{863E2B68-9A22-46A6-94DF-EED718DE35AA}"/>
    <dgm:cxn modelId="{DD49DDCD-755B-444A-8801-FA0A8A11BAE6}" type="presOf" srcId="{78DC32E7-8C5A-4448-9ED6-FD09525F3362}" destId="{5703B73D-7663-492A-A2D2-08A94B576C19}" srcOrd="0" destOrd="0" presId="urn:microsoft.com/office/officeart/2005/8/layout/process2"/>
    <dgm:cxn modelId="{B7660ADA-679F-4EF8-859C-3A10F650B7EE}" type="presOf" srcId="{CD28D954-4590-43B1-9F62-11241649F1A4}" destId="{7B9BD78B-DFF8-49CB-B318-D56B6B4DBFED}" srcOrd="0" destOrd="3" presId="urn:microsoft.com/office/officeart/2005/8/layout/process2"/>
    <dgm:cxn modelId="{3B469CF0-3432-4543-B41D-A489EC91DB50}" srcId="{3171D2A2-E859-4493-81BB-3393046E7B57}" destId="{1C010783-5D3C-481D-ABF7-A0F1751FC9C5}" srcOrd="0" destOrd="0" parTransId="{2491EC4B-57C5-484F-86B8-B35FDD20C717}" sibTransId="{EE4E0794-ECA8-40F7-A80C-752EC2128CE4}"/>
    <dgm:cxn modelId="{3DD43EC2-FAE8-4BDF-9271-D75D32D9F9A2}" type="presParOf" srcId="{E201C0E6-72DF-4576-97BA-6AFC06D63925}" destId="{7FAC66DD-E3A6-4541-B642-F2694E2B46B1}" srcOrd="0" destOrd="0" presId="urn:microsoft.com/office/officeart/2005/8/layout/process2"/>
    <dgm:cxn modelId="{86C44C62-12CE-4514-8347-2A2B2D99A157}" type="presParOf" srcId="{E201C0E6-72DF-4576-97BA-6AFC06D63925}" destId="{5703B73D-7663-492A-A2D2-08A94B576C19}" srcOrd="1" destOrd="0" presId="urn:microsoft.com/office/officeart/2005/8/layout/process2"/>
    <dgm:cxn modelId="{79DB6CB0-C45E-4DDF-BDEB-D898652EE45C}" type="presParOf" srcId="{5703B73D-7663-492A-A2D2-08A94B576C19}" destId="{2E3C8AC8-F377-4D2E-85C0-D43BBFF6BC3F}" srcOrd="0" destOrd="0" presId="urn:microsoft.com/office/officeart/2005/8/layout/process2"/>
    <dgm:cxn modelId="{EE7D5CA3-C792-4F97-AFEF-31F6D6CA9683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F7DC62-02E8-4B3E-AAAC-F52A3E4CCBA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CAF49A1-35A4-42E1-A85B-41B062757294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I.Nutzen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dirty="0">
              <a:solidFill>
                <a:schemeClr val="bg1"/>
              </a:solidFill>
              <a:latin typeface="Century Schoolbook"/>
              <a:ea typeface="Calibri"/>
              <a:cs typeface="Calibri"/>
            </a:rPr>
            <a:t>  </a:t>
          </a:r>
          <a:r>
            <a:rPr lang="en-US" dirty="0" err="1">
              <a:solidFill>
                <a:schemeClr val="bg1"/>
              </a:solidFill>
              <a:latin typeface="Century Schoolbook"/>
              <a:ea typeface="Calibri"/>
              <a:cs typeface="Calibri"/>
            </a:rPr>
            <a:t>Maximale</a:t>
          </a:r>
          <a:r>
            <a:rPr lang="en-US" dirty="0">
              <a:solidFill>
                <a:schemeClr val="bg1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chemeClr val="bg1"/>
              </a:solidFill>
              <a:latin typeface="Century Schoolbook"/>
              <a:ea typeface="Calibri"/>
              <a:cs typeface="Calibri"/>
            </a:rPr>
            <a:t>Nutzung</a:t>
          </a:r>
          <a:r>
            <a:rPr lang="en-US" dirty="0">
              <a:solidFill>
                <a:schemeClr val="bg1"/>
              </a:solidFill>
              <a:latin typeface="Century Schoolbook"/>
              <a:ea typeface="Calibri"/>
              <a:cs typeface="Calibri"/>
            </a:rPr>
            <a:t> kleiner Räume durch platzsparende Designs.</a:t>
          </a:r>
          <a:endParaRPr lang="en-GB" dirty="0">
            <a:solidFill>
              <a:schemeClr val="bg1"/>
            </a:solidFill>
            <a:latin typeface="Century Schoolbook" panose="02020404030301010803"/>
          </a:endParaRPr>
        </a:p>
      </dgm:t>
    </dgm:pt>
    <dgm:pt modelId="{6A9D4F0E-4F0B-4861-82BF-E206D6C96482}" type="parTrans" cxnId="{B962672B-12EF-41B4-B744-30577CBC8614}">
      <dgm:prSet/>
      <dgm:spPr/>
    </dgm:pt>
    <dgm:pt modelId="{8143C134-0ABC-45FB-9AB0-AA86B6AD6219}" type="sibTrans" cxnId="{B962672B-12EF-41B4-B744-30577CBC8614}">
      <dgm:prSet/>
      <dgm:spPr/>
      <dgm:t>
        <a:bodyPr/>
        <a:lstStyle/>
        <a:p>
          <a:endParaRPr lang="en-GB"/>
        </a:p>
      </dgm:t>
    </dgm:pt>
    <dgm:pt modelId="{20C1D295-1493-4C84-9999-1B7D24BF81E0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</a:t>
          </a:r>
          <a:r>
            <a:rPr lang="en-GB" dirty="0" err="1">
              <a:latin typeface="Century Schoolbook" panose="02020404030301010803"/>
            </a:rPr>
            <a:t>Nutzen</a:t>
          </a:r>
          <a:r>
            <a:rPr lang="en-GB" dirty="0">
              <a:latin typeface="Century Schoolbook" panose="02020404030301010803"/>
            </a:rPr>
            <a:t>:</a:t>
          </a:r>
          <a:endParaRPr lang="en-GB" dirty="0"/>
        </a:p>
      </dgm:t>
    </dgm:pt>
    <dgm:pt modelId="{5AB024E4-41E2-44C9-8AF9-141EC4231FAD}" type="parTrans" cxnId="{4A542D12-47EB-4B8B-B623-7B513B04A574}">
      <dgm:prSet/>
      <dgm:spPr/>
    </dgm:pt>
    <dgm:pt modelId="{4FA2ADB4-ABDD-450C-ABE3-F8A4264C5DBD}" type="sibTrans" cxnId="{4A542D12-47EB-4B8B-B623-7B513B04A574}">
      <dgm:prSet/>
      <dgm:spPr/>
      <dgm:t>
        <a:bodyPr/>
        <a:lstStyle/>
        <a:p>
          <a:endParaRPr lang="en-GB"/>
        </a:p>
      </dgm:t>
    </dgm:pt>
    <dgm:pt modelId="{68978436-5F41-4688-A5B6-705EF9D9539F}">
      <dgm:prSet phldr="0"/>
      <dgm:spPr/>
      <dgm:t>
        <a:bodyPr/>
        <a:lstStyle/>
        <a:p>
          <a:pPr algn="l" rtl="0"/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Zeitersparnis durch multifunktionale Produkte.</a:t>
          </a:r>
        </a:p>
      </dgm:t>
    </dgm:pt>
    <dgm:pt modelId="{0D4378C3-A6A0-4630-9032-003A77705982}" type="parTrans" cxnId="{AE77ECAC-C082-46F7-9860-9C316D43281C}">
      <dgm:prSet/>
      <dgm:spPr/>
    </dgm:pt>
    <dgm:pt modelId="{52217544-8A6F-402E-BCB3-96DDCA98E3D2}" type="sibTrans" cxnId="{AE77ECAC-C082-46F7-9860-9C316D43281C}">
      <dgm:prSet/>
      <dgm:spPr/>
      <dgm:t>
        <a:bodyPr/>
        <a:lstStyle/>
        <a:p>
          <a:endParaRPr lang="en-GB"/>
        </a:p>
      </dgm:t>
    </dgm:pt>
    <dgm:pt modelId="{B9AD3A01-E0A3-4866-98E0-D5F1980602F5}">
      <dgm:prSet phldr="0"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Höhere Lebensqualität durch frische Kräuter oder Blumen.</a:t>
          </a:r>
        </a:p>
      </dgm:t>
    </dgm:pt>
    <dgm:pt modelId="{82ECC366-8AB3-43AA-98F4-0734A50B8CF1}" type="parTrans" cxnId="{4B9EBF45-9C1A-42BC-BF95-05859022EAD0}">
      <dgm:prSet/>
      <dgm:spPr/>
    </dgm:pt>
    <dgm:pt modelId="{09F7C558-300B-489B-8E74-069AB5EC310F}" type="sibTrans" cxnId="{4B9EBF45-9C1A-42BC-BF95-05859022EAD0}">
      <dgm:prSet/>
      <dgm:spPr/>
      <dgm:t>
        <a:bodyPr/>
        <a:lstStyle/>
        <a:p>
          <a:endParaRPr lang="en-GB"/>
        </a:p>
      </dgm:t>
    </dgm:pt>
    <dgm:pt modelId="{83865C6B-1001-48D9-AC65-DAF8B1A27E72}">
      <dgm:prSet phldr="0"/>
      <dgm:spPr/>
      <dgm:t>
        <a:bodyPr/>
        <a:lstStyle/>
        <a:p>
          <a:pPr algn="l"/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Praktische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Anwendbarkeit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clevere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Lagerlösungen</a:t>
          </a:r>
          <a:r>
            <a:rPr lang="en-US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</a:p>
      </dgm:t>
    </dgm:pt>
    <dgm:pt modelId="{9FF149A0-9F9E-4A9B-8951-4A49BEE4B331}" type="parTrans" cxnId="{3F45394C-B6EE-4CF7-AFFC-77C33616EAEB}">
      <dgm:prSet/>
      <dgm:spPr/>
    </dgm:pt>
    <dgm:pt modelId="{6BD50DBD-7355-4F86-AB27-87437A840052}" type="sibTrans" cxnId="{3F45394C-B6EE-4CF7-AFFC-77C33616EAEB}">
      <dgm:prSet/>
      <dgm:spPr/>
      <dgm:t>
        <a:bodyPr/>
        <a:lstStyle/>
        <a:p>
          <a:endParaRPr lang="en-GB"/>
        </a:p>
      </dgm:t>
    </dgm:pt>
    <dgm:pt modelId="{AEAB5486-B82B-4094-B589-A0383AAD8B7F}" type="pres">
      <dgm:prSet presAssocID="{A5F7DC62-02E8-4B3E-AAAC-F52A3E4CCBAA}" presName="linearFlow" presStyleCnt="0">
        <dgm:presLayoutVars>
          <dgm:resizeHandles val="exact"/>
        </dgm:presLayoutVars>
      </dgm:prSet>
      <dgm:spPr/>
    </dgm:pt>
    <dgm:pt modelId="{88A71676-45E7-4B6D-9DA6-238CCE63064E}" type="pres">
      <dgm:prSet presAssocID="{DCAF49A1-35A4-42E1-A85B-41B062757294}" presName="node" presStyleLbl="node1" presStyleIdx="0" presStyleCnt="2">
        <dgm:presLayoutVars>
          <dgm:bulletEnabled val="1"/>
        </dgm:presLayoutVars>
      </dgm:prSet>
      <dgm:spPr/>
    </dgm:pt>
    <dgm:pt modelId="{FC443A26-BDC6-4967-97C8-A05659D110A1}" type="pres">
      <dgm:prSet presAssocID="{8143C134-0ABC-45FB-9AB0-AA86B6AD6219}" presName="sibTrans" presStyleLbl="sibTrans2D1" presStyleIdx="0" presStyleCnt="1"/>
      <dgm:spPr/>
    </dgm:pt>
    <dgm:pt modelId="{A47E608D-43D0-4E42-B76E-01662853C8DB}" type="pres">
      <dgm:prSet presAssocID="{8143C134-0ABC-45FB-9AB0-AA86B6AD6219}" presName="connectorText" presStyleLbl="sibTrans2D1" presStyleIdx="0" presStyleCnt="1"/>
      <dgm:spPr/>
    </dgm:pt>
    <dgm:pt modelId="{FB835CB1-7FC2-43F2-BBDA-92652678EC07}" type="pres">
      <dgm:prSet presAssocID="{20C1D295-1493-4C84-9999-1B7D24BF81E0}" presName="node" presStyleLbl="node1" presStyleIdx="1" presStyleCnt="2">
        <dgm:presLayoutVars>
          <dgm:bulletEnabled val="1"/>
        </dgm:presLayoutVars>
      </dgm:prSet>
      <dgm:spPr/>
    </dgm:pt>
  </dgm:ptLst>
  <dgm:cxnLst>
    <dgm:cxn modelId="{41F89B0B-F7FF-490B-A77E-254CD3B4FD97}" type="presOf" srcId="{8143C134-0ABC-45FB-9AB0-AA86B6AD6219}" destId="{A47E608D-43D0-4E42-B76E-01662853C8DB}" srcOrd="1" destOrd="0" presId="urn:microsoft.com/office/officeart/2005/8/layout/process2"/>
    <dgm:cxn modelId="{F425040D-ECDE-4912-B1CC-8BA3CCF71F2D}" type="presOf" srcId="{A5F7DC62-02E8-4B3E-AAAC-F52A3E4CCBAA}" destId="{AEAB5486-B82B-4094-B589-A0383AAD8B7F}" srcOrd="0" destOrd="0" presId="urn:microsoft.com/office/officeart/2005/8/layout/process2"/>
    <dgm:cxn modelId="{4A542D12-47EB-4B8B-B623-7B513B04A574}" srcId="{A5F7DC62-02E8-4B3E-AAAC-F52A3E4CCBAA}" destId="{20C1D295-1493-4C84-9999-1B7D24BF81E0}" srcOrd="1" destOrd="0" parTransId="{5AB024E4-41E2-44C9-8AF9-141EC4231FAD}" sibTransId="{4FA2ADB4-ABDD-450C-ABE3-F8A4264C5DBD}"/>
    <dgm:cxn modelId="{F5B51E15-EBA4-4A8B-885C-5ECE0B411F50}" type="presOf" srcId="{B9AD3A01-E0A3-4866-98E0-D5F1980602F5}" destId="{FB835CB1-7FC2-43F2-BBDA-92652678EC07}" srcOrd="0" destOrd="2" presId="urn:microsoft.com/office/officeart/2005/8/layout/process2"/>
    <dgm:cxn modelId="{05B83726-DB0F-49EF-B6A0-855B0A67A819}" type="presOf" srcId="{20C1D295-1493-4C84-9999-1B7D24BF81E0}" destId="{FB835CB1-7FC2-43F2-BBDA-92652678EC07}" srcOrd="0" destOrd="0" presId="urn:microsoft.com/office/officeart/2005/8/layout/process2"/>
    <dgm:cxn modelId="{A3EBFC28-B949-4C9E-8A64-45E39DD24AD0}" type="presOf" srcId="{83865C6B-1001-48D9-AC65-DAF8B1A27E72}" destId="{FB835CB1-7FC2-43F2-BBDA-92652678EC07}" srcOrd="0" destOrd="3" presId="urn:microsoft.com/office/officeart/2005/8/layout/process2"/>
    <dgm:cxn modelId="{B962672B-12EF-41B4-B744-30577CBC8614}" srcId="{A5F7DC62-02E8-4B3E-AAAC-F52A3E4CCBAA}" destId="{DCAF49A1-35A4-42E1-A85B-41B062757294}" srcOrd="0" destOrd="0" parTransId="{6A9D4F0E-4F0B-4861-82BF-E206D6C96482}" sibTransId="{8143C134-0ABC-45FB-9AB0-AA86B6AD6219}"/>
    <dgm:cxn modelId="{4B9EBF45-9C1A-42BC-BF95-05859022EAD0}" srcId="{20C1D295-1493-4C84-9999-1B7D24BF81E0}" destId="{B9AD3A01-E0A3-4866-98E0-D5F1980602F5}" srcOrd="1" destOrd="0" parTransId="{82ECC366-8AB3-43AA-98F4-0734A50B8CF1}" sibTransId="{09F7C558-300B-489B-8E74-069AB5EC310F}"/>
    <dgm:cxn modelId="{4BBE676B-2EEC-434F-8853-F8CC3A6E84C3}" type="presOf" srcId="{DCAF49A1-35A4-42E1-A85B-41B062757294}" destId="{88A71676-45E7-4B6D-9DA6-238CCE63064E}" srcOrd="0" destOrd="0" presId="urn:microsoft.com/office/officeart/2005/8/layout/process2"/>
    <dgm:cxn modelId="{3F45394C-B6EE-4CF7-AFFC-77C33616EAEB}" srcId="{20C1D295-1493-4C84-9999-1B7D24BF81E0}" destId="{83865C6B-1001-48D9-AC65-DAF8B1A27E72}" srcOrd="2" destOrd="0" parTransId="{9FF149A0-9F9E-4A9B-8951-4A49BEE4B331}" sibTransId="{6BD50DBD-7355-4F86-AB27-87437A840052}"/>
    <dgm:cxn modelId="{E135DCA9-E8B0-479B-974D-A9BB388EED3A}" type="presOf" srcId="{8143C134-0ABC-45FB-9AB0-AA86B6AD6219}" destId="{FC443A26-BDC6-4967-97C8-A05659D110A1}" srcOrd="0" destOrd="0" presId="urn:microsoft.com/office/officeart/2005/8/layout/process2"/>
    <dgm:cxn modelId="{AE77ECAC-C082-46F7-9860-9C316D43281C}" srcId="{20C1D295-1493-4C84-9999-1B7D24BF81E0}" destId="{68978436-5F41-4688-A5B6-705EF9D9539F}" srcOrd="0" destOrd="0" parTransId="{0D4378C3-A6A0-4630-9032-003A77705982}" sibTransId="{52217544-8A6F-402E-BCB3-96DDCA98E3D2}"/>
    <dgm:cxn modelId="{6CEA4FF6-F397-4FE2-9927-F79E0D7B4A8A}" type="presOf" srcId="{68978436-5F41-4688-A5B6-705EF9D9539F}" destId="{FB835CB1-7FC2-43F2-BBDA-92652678EC07}" srcOrd="0" destOrd="1" presId="urn:microsoft.com/office/officeart/2005/8/layout/process2"/>
    <dgm:cxn modelId="{E5FF21BF-7455-4F7F-8C62-2AAF71DCDC1D}" type="presParOf" srcId="{AEAB5486-B82B-4094-B589-A0383AAD8B7F}" destId="{88A71676-45E7-4B6D-9DA6-238CCE63064E}" srcOrd="0" destOrd="0" presId="urn:microsoft.com/office/officeart/2005/8/layout/process2"/>
    <dgm:cxn modelId="{F353A23C-9441-4DF7-AD50-4DFE6396CCB6}" type="presParOf" srcId="{AEAB5486-B82B-4094-B589-A0383AAD8B7F}" destId="{FC443A26-BDC6-4967-97C8-A05659D110A1}" srcOrd="1" destOrd="0" presId="urn:microsoft.com/office/officeart/2005/8/layout/process2"/>
    <dgm:cxn modelId="{D322B06A-1D1D-4787-8BB6-D1F453D30501}" type="presParOf" srcId="{FC443A26-BDC6-4967-97C8-A05659D110A1}" destId="{A47E608D-43D0-4E42-B76E-01662853C8DB}" srcOrd="0" destOrd="0" presId="urn:microsoft.com/office/officeart/2005/8/layout/process2"/>
    <dgm:cxn modelId="{EB80AC6B-93CB-4150-8457-2EA7BAA65C00}" type="presParOf" srcId="{AEAB5486-B82B-4094-B589-A0383AAD8B7F}" destId="{FB835CB1-7FC2-43F2-BBDA-92652678EC0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I.Bedürfnis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b="0" dirty="0" err="1">
              <a:solidFill>
                <a:schemeClr val="bg1"/>
              </a:solidFill>
              <a:latin typeface="Century Schoolbook"/>
              <a:cs typeface="Arial"/>
            </a:rPr>
            <a:t>Nachhaltigkeit</a:t>
          </a:r>
          <a:endParaRPr lang="en-GB" b="0" dirty="0" err="1">
            <a:solidFill>
              <a:schemeClr val="bg1"/>
            </a:solidFill>
            <a:latin typeface="Century Schoolbook"/>
          </a:endParaRPr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Bedürfnisse: 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AAC77510-0024-4629-AE6C-F9450CE42E9D}">
      <dgm:prSet phldrT="[Text]" phldr="0"/>
      <dgm:spPr/>
      <dgm:t>
        <a:bodyPr/>
        <a:lstStyle/>
        <a:p>
          <a:pPr algn="l"/>
          <a:r>
            <a:rPr lang="en-GB" b="0" dirty="0">
              <a:solidFill>
                <a:srgbClr val="000000"/>
              </a:solidFill>
              <a:latin typeface="Century Schoolbook"/>
              <a:cs typeface="Arial"/>
            </a:rPr>
            <a:t>Nachhaltige Nachfüllsysteme</a:t>
          </a:r>
          <a:endParaRPr lang="en-GB" b="0" dirty="0">
            <a:latin typeface="Century Schoolbook"/>
            <a:cs typeface="Arial"/>
          </a:endParaRPr>
        </a:p>
      </dgm:t>
    </dgm:pt>
    <dgm:pt modelId="{FBDF1043-BE09-40DC-9FB5-026BDF384FCF}" type="parTrans" cxnId="{9B1D785F-8BB6-4559-B8C4-E963DA1B6BA2}">
      <dgm:prSet/>
      <dgm:spPr/>
    </dgm:pt>
    <dgm:pt modelId="{40027038-6E17-49AF-8ADE-1FD5F20A9A0F}" type="sibTrans" cxnId="{9B1D785F-8BB6-4559-B8C4-E963DA1B6BA2}">
      <dgm:prSet/>
      <dgm:spPr/>
      <dgm:t>
        <a:bodyPr/>
        <a:lstStyle/>
        <a:p>
          <a:endParaRPr lang="en-GB"/>
        </a:p>
      </dgm:t>
    </dgm:pt>
    <dgm:pt modelId="{1849A9C5-31F4-4903-A0C9-EEE96EF7587B}">
      <dgm:prSet phldr="0"/>
      <dgm:spPr/>
      <dgm:t>
        <a:bodyPr/>
        <a:lstStyle/>
        <a:p>
          <a:pPr algn="l"/>
          <a:r>
            <a:rPr lang="en-GB" b="0" dirty="0">
              <a:solidFill>
                <a:srgbClr val="000000"/>
              </a:solidFill>
              <a:latin typeface="Century Schoolbook"/>
              <a:cs typeface="Arial"/>
            </a:rPr>
            <a:t>Umweltfreundliche Produktion</a:t>
          </a:r>
          <a:endParaRPr lang="en-GB" b="0" dirty="0">
            <a:latin typeface="Century Schoolbook"/>
            <a:cs typeface="Arial"/>
          </a:endParaRPr>
        </a:p>
      </dgm:t>
    </dgm:pt>
    <dgm:pt modelId="{1E21CDAC-D579-41CD-985F-421BF219081C}" type="parTrans" cxnId="{7767098A-2D2F-4507-BBF7-AAEFC2A0FB2E}">
      <dgm:prSet/>
      <dgm:spPr/>
    </dgm:pt>
    <dgm:pt modelId="{A91DADA2-30F2-440D-84A2-172F643F5EA5}" type="sibTrans" cxnId="{7767098A-2D2F-4507-BBF7-AAEFC2A0FB2E}">
      <dgm:prSet/>
      <dgm:spPr/>
      <dgm:t>
        <a:bodyPr/>
        <a:lstStyle/>
        <a:p>
          <a:endParaRPr lang="en-GB"/>
        </a:p>
      </dgm:t>
    </dgm:pt>
    <dgm:pt modelId="{253FC564-F6F6-48E2-876E-A9B315BECD3B}">
      <dgm:prSet phldr="0"/>
      <dgm:spPr/>
      <dgm:t>
        <a:bodyPr/>
        <a:lstStyle/>
        <a:p>
          <a:pPr algn="l" rtl="0"/>
          <a:r>
            <a:rPr lang="en-GB" b="0" dirty="0">
              <a:solidFill>
                <a:srgbClr val="000000"/>
              </a:solidFill>
              <a:latin typeface="Century Schoolbook"/>
              <a:cs typeface="Arial"/>
            </a:rPr>
            <a:t>Recyclingfähigkeit</a:t>
          </a:r>
        </a:p>
      </dgm:t>
    </dgm:pt>
    <dgm:pt modelId="{8D7946E1-F786-46C6-862D-919F9C099DBD}" type="parTrans" cxnId="{8FEC2FC3-D878-4D41-83A3-A3CDCDF841ED}">
      <dgm:prSet/>
      <dgm:spPr/>
    </dgm:pt>
    <dgm:pt modelId="{EB33C595-5A27-4F81-ADF0-10BCD6EB181B}" type="sibTrans" cxnId="{8FEC2FC3-D878-4D41-83A3-A3CDCDF841ED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9B1D785F-8BB6-4559-B8C4-E963DA1B6BA2}" srcId="{3171D2A2-E859-4493-81BB-3393046E7B57}" destId="{AAC77510-0024-4629-AE6C-F9450CE42E9D}" srcOrd="2" destOrd="0" parTransId="{FBDF1043-BE09-40DC-9FB5-026BDF384FCF}" sibTransId="{40027038-6E17-49AF-8ADE-1FD5F20A9A0F}"/>
    <dgm:cxn modelId="{CBA1744B-890F-49F2-BBA9-7721464C3BB3}" type="presOf" srcId="{AAC77510-0024-4629-AE6C-F9450CE42E9D}" destId="{7B9BD78B-DFF8-49CB-B318-D56B6B4DBFED}" srcOrd="0" destOrd="3" presId="urn:microsoft.com/office/officeart/2005/8/layout/process2"/>
    <dgm:cxn modelId="{BF9EB84B-153D-40A5-A03F-9FD98C8D9765}" type="presOf" srcId="{3171D2A2-E859-4493-81BB-3393046E7B57}" destId="{7B9BD78B-DFF8-49CB-B318-D56B6B4DBFED}" srcOrd="0" destOrd="0" presId="urn:microsoft.com/office/officeart/2005/8/layout/process2"/>
    <dgm:cxn modelId="{86AF9A55-0725-4623-99DD-FB6F96DE9933}" type="presOf" srcId="{02661B78-5F5C-438D-AE74-E1293DF969B2}" destId="{7FAC66DD-E3A6-4541-B642-F2694E2B46B1}" srcOrd="0" destOrd="0" presId="urn:microsoft.com/office/officeart/2005/8/layout/process2"/>
    <dgm:cxn modelId="{26BBE37B-CF33-4077-8A7C-D98A071F0FF2}" type="presOf" srcId="{1849A9C5-31F4-4903-A0C9-EEE96EF7587B}" destId="{7B9BD78B-DFF8-49CB-B318-D56B6B4DBFED}" srcOrd="0" destOrd="2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7767098A-2D2F-4507-BBF7-AAEFC2A0FB2E}" srcId="{3171D2A2-E859-4493-81BB-3393046E7B57}" destId="{1849A9C5-31F4-4903-A0C9-EEE96EF7587B}" srcOrd="1" destOrd="0" parTransId="{1E21CDAC-D579-41CD-985F-421BF219081C}" sibTransId="{A91DADA2-30F2-440D-84A2-172F643F5EA5}"/>
    <dgm:cxn modelId="{EB0D768E-5181-45CA-824B-D41364AFC9F1}" type="presOf" srcId="{78DC32E7-8C5A-4448-9ED6-FD09525F3362}" destId="{5703B73D-7663-492A-A2D2-08A94B576C19}" srcOrd="0" destOrd="0" presId="urn:microsoft.com/office/officeart/2005/8/layout/process2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96037FBA-5A84-45E7-95A2-C846601E4661}" type="presOf" srcId="{253FC564-F6F6-48E2-876E-A9B315BECD3B}" destId="{7B9BD78B-DFF8-49CB-B318-D56B6B4DBFED}" srcOrd="0" destOrd="1" presId="urn:microsoft.com/office/officeart/2005/8/layout/process2"/>
    <dgm:cxn modelId="{8FEC2FC3-D878-4D41-83A3-A3CDCDF841ED}" srcId="{3171D2A2-E859-4493-81BB-3393046E7B57}" destId="{253FC564-F6F6-48E2-876E-A9B315BECD3B}" srcOrd="0" destOrd="0" parTransId="{8D7946E1-F786-46C6-862D-919F9C099DBD}" sibTransId="{EB33C595-5A27-4F81-ADF0-10BCD6EB181B}"/>
    <dgm:cxn modelId="{AB6A95D2-08B3-4B08-8157-3D665EA39794}" type="presOf" srcId="{78DC32E7-8C5A-4448-9ED6-FD09525F3362}" destId="{2E3C8AC8-F377-4D2E-85C0-D43BBFF6BC3F}" srcOrd="1" destOrd="0" presId="urn:microsoft.com/office/officeart/2005/8/layout/process2"/>
    <dgm:cxn modelId="{54652573-5EDA-45ED-B0D9-F9EBBAA2183F}" type="presParOf" srcId="{E201C0E6-72DF-4576-97BA-6AFC06D63925}" destId="{7FAC66DD-E3A6-4541-B642-F2694E2B46B1}" srcOrd="0" destOrd="0" presId="urn:microsoft.com/office/officeart/2005/8/layout/process2"/>
    <dgm:cxn modelId="{7DFC4AF7-FE0B-449C-BE2A-42E95748731D}" type="presParOf" srcId="{E201C0E6-72DF-4576-97BA-6AFC06D63925}" destId="{5703B73D-7663-492A-A2D2-08A94B576C19}" srcOrd="1" destOrd="0" presId="urn:microsoft.com/office/officeart/2005/8/layout/process2"/>
    <dgm:cxn modelId="{982A43EE-6D28-46F3-AD2E-346A7360E34D}" type="presParOf" srcId="{5703B73D-7663-492A-A2D2-08A94B576C19}" destId="{2E3C8AC8-F377-4D2E-85C0-D43BBFF6BC3F}" srcOrd="0" destOrd="0" presId="urn:microsoft.com/office/officeart/2005/8/layout/process2"/>
    <dgm:cxn modelId="{FB8EC1F3-9C4D-4A03-A692-A0D0C6C2660B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2EAC9D-0316-424F-85FC-B7F1D7CB8A7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2661B78-5F5C-438D-AE74-E1293DF969B2}">
      <dgm:prSet phldrT="[Text]" phldr="0"/>
      <dgm:spPr/>
      <dgm:t>
        <a:bodyPr/>
        <a:lstStyle/>
        <a:p>
          <a:pPr rtl="0"/>
          <a:r>
            <a:rPr lang="en-GB" dirty="0" err="1">
              <a:latin typeface="Century Schoolbook" panose="02020404030301010803"/>
            </a:rPr>
            <a:t>I.Bedarf</a:t>
          </a:r>
          <a:r>
            <a:rPr lang="en-GB" dirty="0">
              <a:latin typeface="Century Schoolbook" panose="02020404030301010803"/>
            </a:rPr>
            <a:t>: </a:t>
          </a:r>
          <a:r>
            <a:rPr lang="en-GB" b="0" dirty="0">
              <a:solidFill>
                <a:schemeClr val="bg1"/>
              </a:solidFill>
              <a:latin typeface="Century Schoolbook" panose="02020404030301010803"/>
            </a:rPr>
            <a:t>Nachhaltigkeit</a:t>
          </a:r>
          <a:endParaRPr lang="en-GB" b="0" dirty="0">
            <a:solidFill>
              <a:schemeClr val="bg1"/>
            </a:solidFill>
          </a:endParaRPr>
        </a:p>
      </dgm:t>
    </dgm:pt>
    <dgm:pt modelId="{D10DF8E0-CBD4-4A33-B00B-2291A0F1DDBD}" type="parTrans" cxnId="{7F60DC89-3BFD-485F-A568-4BAC591741EA}">
      <dgm:prSet/>
      <dgm:spPr/>
    </dgm:pt>
    <dgm:pt modelId="{78DC32E7-8C5A-4448-9ED6-FD09525F3362}" type="sibTrans" cxnId="{7F60DC89-3BFD-485F-A568-4BAC591741EA}">
      <dgm:prSet/>
      <dgm:spPr/>
      <dgm:t>
        <a:bodyPr/>
        <a:lstStyle/>
        <a:p>
          <a:endParaRPr lang="en-GB"/>
        </a:p>
      </dgm:t>
    </dgm:pt>
    <dgm:pt modelId="{3171D2A2-E859-4493-81BB-3393046E7B57}">
      <dgm:prSet phldrT="[Text]" phldr="0"/>
      <dgm:spPr/>
      <dgm:t>
        <a:bodyPr/>
        <a:lstStyle/>
        <a:p>
          <a:pPr rtl="0"/>
          <a:r>
            <a:rPr lang="en-GB" dirty="0">
              <a:latin typeface="Century Schoolbook" panose="02020404030301010803"/>
            </a:rPr>
            <a:t>II. Bedarfe</a:t>
          </a:r>
          <a:endParaRPr lang="en-GB" dirty="0"/>
        </a:p>
      </dgm:t>
    </dgm:pt>
    <dgm:pt modelId="{C389271B-8099-4234-9B37-1960E5E6C7C3}" type="parTrans" cxnId="{C1A30598-689E-485D-8303-246D22799DF9}">
      <dgm:prSet/>
      <dgm:spPr/>
    </dgm:pt>
    <dgm:pt modelId="{7627B36E-4670-4D44-924D-A87D5DE86C4C}" type="sibTrans" cxnId="{C1A30598-689E-485D-8303-246D22799DF9}">
      <dgm:prSet/>
      <dgm:spPr/>
      <dgm:t>
        <a:bodyPr/>
        <a:lstStyle/>
        <a:p>
          <a:endParaRPr lang="en-GB"/>
        </a:p>
      </dgm:t>
    </dgm:pt>
    <dgm:pt modelId="{C6427563-4286-4394-947F-4D49B037676B}">
      <dgm:prSet phldr="0"/>
      <dgm:spPr/>
      <dgm:t>
        <a:bodyPr/>
        <a:lstStyle/>
        <a:p>
          <a:pPr algn="l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Wiederverwendbare und recycelbare Produkte.</a:t>
          </a:r>
          <a:endParaRPr lang="en-GB" dirty="0">
            <a:latin typeface="Century Schoolbook"/>
          </a:endParaRPr>
        </a:p>
      </dgm:t>
    </dgm:pt>
    <dgm:pt modelId="{647BED97-F0AE-43FD-938C-237D77A018AF}" type="parTrans" cxnId="{C0241F54-337E-4593-872A-B5E90AC9B0BD}">
      <dgm:prSet/>
      <dgm:spPr/>
    </dgm:pt>
    <dgm:pt modelId="{39B54EEE-304F-420F-B0F4-0554EDB19D0F}" type="sibTrans" cxnId="{C0241F54-337E-4593-872A-B5E90AC9B0BD}">
      <dgm:prSet/>
      <dgm:spPr/>
    </dgm:pt>
    <dgm:pt modelId="{916C6348-63FE-4445-871D-8F4C3849E545}">
      <dgm:prSet phldr="0"/>
      <dgm:spPr/>
      <dgm:t>
        <a:bodyPr/>
        <a:lstStyle/>
        <a:p>
          <a:pPr algn="l"/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Produktion mit geringer Umweltbelastung.</a:t>
          </a:r>
          <a:endParaRPr lang="en-GB" dirty="0">
            <a:latin typeface="Century Schoolbook"/>
          </a:endParaRPr>
        </a:p>
      </dgm:t>
    </dgm:pt>
    <dgm:pt modelId="{A30CCA4F-1DAA-4B89-B672-68F0BB601163}" type="parTrans" cxnId="{2B494AFE-E858-4AB3-A3BC-97E8A1EC5FDC}">
      <dgm:prSet/>
      <dgm:spPr/>
    </dgm:pt>
    <dgm:pt modelId="{DE3BC734-82EE-4207-AE54-E8724A9A90B3}" type="sibTrans" cxnId="{2B494AFE-E858-4AB3-A3BC-97E8A1EC5FDC}">
      <dgm:prSet/>
      <dgm:spPr/>
      <dgm:t>
        <a:bodyPr/>
        <a:lstStyle/>
        <a:p>
          <a:endParaRPr lang="en-GB"/>
        </a:p>
      </dgm:t>
    </dgm:pt>
    <dgm:pt modelId="{7C1A8502-F047-4C86-B6AC-A3DCB1FE8BCE}">
      <dgm:prSet phldr="0"/>
      <dgm:spPr/>
      <dgm:t>
        <a:bodyPr/>
        <a:lstStyle/>
        <a:p>
          <a:pPr algn="l"/>
          <a:r>
            <a:rPr lang="en-GB" dirty="0" err="1">
              <a:solidFill>
                <a:srgbClr val="000000"/>
              </a:solidFill>
              <a:latin typeface="Century Schoolbook"/>
              <a:cs typeface="Arial"/>
            </a:rPr>
            <a:t>Nachhaltige</a:t>
          </a:r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 </a:t>
          </a:r>
          <a:r>
            <a:rPr lang="en-GB" dirty="0" err="1">
              <a:solidFill>
                <a:srgbClr val="000000"/>
              </a:solidFill>
              <a:latin typeface="Century Schoolbook"/>
              <a:cs typeface="Arial"/>
            </a:rPr>
            <a:t>Nachfüllsysteme</a:t>
          </a:r>
          <a:r>
            <a:rPr lang="en-GB" dirty="0">
              <a:solidFill>
                <a:srgbClr val="000000"/>
              </a:solidFill>
              <a:latin typeface="Century Schoolbook"/>
              <a:cs typeface="Arial"/>
            </a:rPr>
            <a:t>, z. B. biologisch abbaubare Samenpacks.</a:t>
          </a:r>
          <a:endParaRPr lang="en-GB" dirty="0">
            <a:latin typeface="Century Schoolbook"/>
          </a:endParaRPr>
        </a:p>
      </dgm:t>
    </dgm:pt>
    <dgm:pt modelId="{24468116-4BB4-4C91-86C0-D97209EC6F5D}" type="parTrans" cxnId="{544F8C6D-B144-425A-99BB-89E1148A984A}">
      <dgm:prSet/>
      <dgm:spPr/>
    </dgm:pt>
    <dgm:pt modelId="{A9CAF758-51A2-41DB-ADDB-17CFBDC76651}" type="sibTrans" cxnId="{544F8C6D-B144-425A-99BB-89E1148A984A}">
      <dgm:prSet/>
      <dgm:spPr/>
      <dgm:t>
        <a:bodyPr/>
        <a:lstStyle/>
        <a:p>
          <a:endParaRPr lang="en-GB"/>
        </a:p>
      </dgm:t>
    </dgm:pt>
    <dgm:pt modelId="{E201C0E6-72DF-4576-97BA-6AFC06D63925}" type="pres">
      <dgm:prSet presAssocID="{362EAC9D-0316-424F-85FC-B7F1D7CB8A7E}" presName="linearFlow" presStyleCnt="0">
        <dgm:presLayoutVars>
          <dgm:resizeHandles val="exact"/>
        </dgm:presLayoutVars>
      </dgm:prSet>
      <dgm:spPr/>
    </dgm:pt>
    <dgm:pt modelId="{7FAC66DD-E3A6-4541-B642-F2694E2B46B1}" type="pres">
      <dgm:prSet presAssocID="{02661B78-5F5C-438D-AE74-E1293DF969B2}" presName="node" presStyleLbl="node1" presStyleIdx="0" presStyleCnt="2">
        <dgm:presLayoutVars>
          <dgm:bulletEnabled val="1"/>
        </dgm:presLayoutVars>
      </dgm:prSet>
      <dgm:spPr/>
    </dgm:pt>
    <dgm:pt modelId="{5703B73D-7663-492A-A2D2-08A94B576C19}" type="pres">
      <dgm:prSet presAssocID="{78DC32E7-8C5A-4448-9ED6-FD09525F3362}" presName="sibTrans" presStyleLbl="sibTrans2D1" presStyleIdx="0" presStyleCnt="1"/>
      <dgm:spPr/>
    </dgm:pt>
    <dgm:pt modelId="{2E3C8AC8-F377-4D2E-85C0-D43BBFF6BC3F}" type="pres">
      <dgm:prSet presAssocID="{78DC32E7-8C5A-4448-9ED6-FD09525F3362}" presName="connectorText" presStyleLbl="sibTrans2D1" presStyleIdx="0" presStyleCnt="1"/>
      <dgm:spPr/>
    </dgm:pt>
    <dgm:pt modelId="{7B9BD78B-DFF8-49CB-B318-D56B6B4DBFED}" type="pres">
      <dgm:prSet presAssocID="{3171D2A2-E859-4493-81BB-3393046E7B57}" presName="node" presStyleLbl="node1" presStyleIdx="1" presStyleCnt="2">
        <dgm:presLayoutVars>
          <dgm:bulletEnabled val="1"/>
        </dgm:presLayoutVars>
      </dgm:prSet>
      <dgm:spPr/>
    </dgm:pt>
  </dgm:ptLst>
  <dgm:cxnLst>
    <dgm:cxn modelId="{155DF11A-FCC2-4DD5-9F4B-358D64246700}" type="presOf" srcId="{02661B78-5F5C-438D-AE74-E1293DF969B2}" destId="{7FAC66DD-E3A6-4541-B642-F2694E2B46B1}" srcOrd="0" destOrd="0" presId="urn:microsoft.com/office/officeart/2005/8/layout/process2"/>
    <dgm:cxn modelId="{1950C11D-E34E-45B0-A3E8-6B44651AD78B}" type="presOf" srcId="{C6427563-4286-4394-947F-4D49B037676B}" destId="{7B9BD78B-DFF8-49CB-B318-D56B6B4DBFED}" srcOrd="0" destOrd="1" presId="urn:microsoft.com/office/officeart/2005/8/layout/process2"/>
    <dgm:cxn modelId="{5CDEEB29-C2E4-4899-852E-C03DAF632F4C}" type="presOf" srcId="{78DC32E7-8C5A-4448-9ED6-FD09525F3362}" destId="{5703B73D-7663-492A-A2D2-08A94B576C19}" srcOrd="0" destOrd="0" presId="urn:microsoft.com/office/officeart/2005/8/layout/process2"/>
    <dgm:cxn modelId="{544F8C6D-B144-425A-99BB-89E1148A984A}" srcId="{3171D2A2-E859-4493-81BB-3393046E7B57}" destId="{7C1A8502-F047-4C86-B6AC-A3DCB1FE8BCE}" srcOrd="2" destOrd="0" parTransId="{24468116-4BB4-4C91-86C0-D97209EC6F5D}" sibTransId="{A9CAF758-51A2-41DB-ADDB-17CFBDC76651}"/>
    <dgm:cxn modelId="{C0241F54-337E-4593-872A-B5E90AC9B0BD}" srcId="{3171D2A2-E859-4493-81BB-3393046E7B57}" destId="{C6427563-4286-4394-947F-4D49B037676B}" srcOrd="0" destOrd="0" parTransId="{647BED97-F0AE-43FD-938C-237D77A018AF}" sibTransId="{39B54EEE-304F-420F-B0F4-0554EDB19D0F}"/>
    <dgm:cxn modelId="{273CFC7E-0C64-4F63-9ACC-14C115797F3F}" type="presOf" srcId="{916C6348-63FE-4445-871D-8F4C3849E545}" destId="{7B9BD78B-DFF8-49CB-B318-D56B6B4DBFED}" srcOrd="0" destOrd="2" presId="urn:microsoft.com/office/officeart/2005/8/layout/process2"/>
    <dgm:cxn modelId="{7F60DC89-3BFD-485F-A568-4BAC591741EA}" srcId="{362EAC9D-0316-424F-85FC-B7F1D7CB8A7E}" destId="{02661B78-5F5C-438D-AE74-E1293DF969B2}" srcOrd="0" destOrd="0" parTransId="{D10DF8E0-CBD4-4A33-B00B-2291A0F1DDBD}" sibTransId="{78DC32E7-8C5A-4448-9ED6-FD09525F3362}"/>
    <dgm:cxn modelId="{D9133791-AB99-497B-8DE0-5CDB089C6668}" type="presOf" srcId="{362EAC9D-0316-424F-85FC-B7F1D7CB8A7E}" destId="{E201C0E6-72DF-4576-97BA-6AFC06D63925}" srcOrd="0" destOrd="0" presId="urn:microsoft.com/office/officeart/2005/8/layout/process2"/>
    <dgm:cxn modelId="{C1A30598-689E-485D-8303-246D22799DF9}" srcId="{362EAC9D-0316-424F-85FC-B7F1D7CB8A7E}" destId="{3171D2A2-E859-4493-81BB-3393046E7B57}" srcOrd="1" destOrd="0" parTransId="{C389271B-8099-4234-9B37-1960E5E6C7C3}" sibTransId="{7627B36E-4670-4D44-924D-A87D5DE86C4C}"/>
    <dgm:cxn modelId="{49286EA5-518D-41A7-B707-64462E6219A5}" type="presOf" srcId="{7C1A8502-F047-4C86-B6AC-A3DCB1FE8BCE}" destId="{7B9BD78B-DFF8-49CB-B318-D56B6B4DBFED}" srcOrd="0" destOrd="3" presId="urn:microsoft.com/office/officeart/2005/8/layout/process2"/>
    <dgm:cxn modelId="{CFDD8CEC-5308-4E0D-B15E-740D28603976}" type="presOf" srcId="{78DC32E7-8C5A-4448-9ED6-FD09525F3362}" destId="{2E3C8AC8-F377-4D2E-85C0-D43BBFF6BC3F}" srcOrd="1" destOrd="0" presId="urn:microsoft.com/office/officeart/2005/8/layout/process2"/>
    <dgm:cxn modelId="{A2882FF7-F276-468B-B8D7-90D3F927E365}" type="presOf" srcId="{3171D2A2-E859-4493-81BB-3393046E7B57}" destId="{7B9BD78B-DFF8-49CB-B318-D56B6B4DBFED}" srcOrd="0" destOrd="0" presId="urn:microsoft.com/office/officeart/2005/8/layout/process2"/>
    <dgm:cxn modelId="{2B494AFE-E858-4AB3-A3BC-97E8A1EC5FDC}" srcId="{3171D2A2-E859-4493-81BB-3393046E7B57}" destId="{916C6348-63FE-4445-871D-8F4C3849E545}" srcOrd="1" destOrd="0" parTransId="{A30CCA4F-1DAA-4B89-B672-68F0BB601163}" sibTransId="{DE3BC734-82EE-4207-AE54-E8724A9A90B3}"/>
    <dgm:cxn modelId="{4C32C296-FD6D-439E-B608-425A80A4EBED}" type="presParOf" srcId="{E201C0E6-72DF-4576-97BA-6AFC06D63925}" destId="{7FAC66DD-E3A6-4541-B642-F2694E2B46B1}" srcOrd="0" destOrd="0" presId="urn:microsoft.com/office/officeart/2005/8/layout/process2"/>
    <dgm:cxn modelId="{49198B01-785C-455D-BA5E-9739DE166F18}" type="presParOf" srcId="{E201C0E6-72DF-4576-97BA-6AFC06D63925}" destId="{5703B73D-7663-492A-A2D2-08A94B576C19}" srcOrd="1" destOrd="0" presId="urn:microsoft.com/office/officeart/2005/8/layout/process2"/>
    <dgm:cxn modelId="{90016E50-E9C2-4D7B-BDEF-7DCA7C3664A8}" type="presParOf" srcId="{5703B73D-7663-492A-A2D2-08A94B576C19}" destId="{2E3C8AC8-F377-4D2E-85C0-D43BBFF6BC3F}" srcOrd="0" destOrd="0" presId="urn:microsoft.com/office/officeart/2005/8/layout/process2"/>
    <dgm:cxn modelId="{F0685F65-5F22-45D9-A538-655569E4299A}" type="presParOf" srcId="{E201C0E6-72DF-4576-97BA-6AFC06D63925}" destId="{7B9BD78B-DFF8-49CB-B318-D56B6B4DBFED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89228-E5F3-452C-B172-D8CABF90F763}">
      <dsp:nvSpPr>
        <dsp:cNvPr id="0" name=""/>
        <dsp:cNvSpPr/>
      </dsp:nvSpPr>
      <dsp:spPr>
        <a:xfrm rot="16200000">
          <a:off x="-732649" y="735074"/>
          <a:ext cx="3849687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3667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rgbClr val="000000"/>
              </a:solidFill>
              <a:latin typeface="Century Schoolbook"/>
              <a:cs typeface="Arial"/>
            </a:rPr>
            <a:t>STÄRKEN-CHANCEN-STRATEGIE</a:t>
          </a:r>
          <a:endParaRPr lang="en-GB" sz="1300" kern="1200" dirty="0">
            <a:latin typeface="Century Schoolbook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Nachhaltige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Produktlinien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erweitern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die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wachsende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Nachfrage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bedienen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sz="1000" kern="1200" dirty="0">
            <a:latin typeface="Century Schoolbook"/>
            <a:ea typeface="Calibri"/>
            <a:cs typeface="Calibri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Internationalisierung durch zielgerichtete Marketingkampagnen.</a:t>
          </a:r>
          <a:endParaRPr lang="en-GB" sz="1000" kern="1200" dirty="0">
            <a:latin typeface="Century Schoolbook"/>
            <a:ea typeface="Calibri"/>
            <a:cs typeface="Calibri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Kooperationen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mit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Influencern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und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Partnern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die Marke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bekannter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machen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sz="1000" kern="1200" dirty="0">
            <a:latin typeface="Century Schoolbook"/>
          </a:endParaRPr>
        </a:p>
      </dsp:txBody>
      <dsp:txXfrm rot="5400000">
        <a:off x="2426" y="769936"/>
        <a:ext cx="2379538" cy="2309813"/>
      </dsp:txXfrm>
    </dsp:sp>
    <dsp:sp modelId="{D01F842E-C5B2-450E-858D-E3D4F3A9BCD7}">
      <dsp:nvSpPr>
        <dsp:cNvPr id="0" name=""/>
        <dsp:cNvSpPr/>
      </dsp:nvSpPr>
      <dsp:spPr>
        <a:xfrm rot="16200000">
          <a:off x="1825354" y="735074"/>
          <a:ext cx="3849687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3667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SCHWÄCHEN-CHANCEN-STRATEGIE:</a:t>
          </a:r>
          <a:endParaRPr lang="en-GB" sz="1300" kern="1200" dirty="0">
            <a:latin typeface="Century Schoolbook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Produktion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optimieren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Kosten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senken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und den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Zugang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größeren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Zielgruppen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ermöglichen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sz="1000" kern="1200" dirty="0">
            <a:latin typeface="Century Schoolbook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Einführung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eines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Einsteiger-Sortiments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das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erschwinglich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ist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und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neue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Kunden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anspricht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sz="1000" kern="1200" dirty="0">
            <a:latin typeface="Century Schoolbook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Aufbau temporärer Pop-up-Stores, um Markenpräsenz in Großstädten zu stärken.</a:t>
          </a:r>
          <a:endParaRPr lang="en-GB" sz="1000" kern="1200" dirty="0">
            <a:latin typeface="Century Schoolbook"/>
          </a:endParaRPr>
        </a:p>
      </dsp:txBody>
      <dsp:txXfrm rot="5400000">
        <a:off x="2560429" y="769936"/>
        <a:ext cx="2379538" cy="2309813"/>
      </dsp:txXfrm>
    </dsp:sp>
    <dsp:sp modelId="{71C57C4A-5103-4538-AF0F-A03948599DD5}">
      <dsp:nvSpPr>
        <dsp:cNvPr id="0" name=""/>
        <dsp:cNvSpPr/>
      </dsp:nvSpPr>
      <dsp:spPr>
        <a:xfrm rot="16200000">
          <a:off x="4383358" y="735074"/>
          <a:ext cx="3849687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3667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STÄRKEN-RISIKEN-STRATEGIE:</a:t>
          </a:r>
          <a:endParaRPr lang="en-GB" sz="1300" kern="1200" dirty="0">
            <a:latin typeface="Century Schoolbook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Diversifizierung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von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Materialquellen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Kostensteigerungen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bei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Rohstoffen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vermeiden</a:t>
          </a: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sz="1000" kern="1200" dirty="0">
            <a:latin typeface="Century Schoolbook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Fokus auf Alleinstellungsmerkmale wie innovative Designs und Nachhaltigkeit.</a:t>
          </a:r>
          <a:endParaRPr lang="en-GB" sz="1000" kern="1200" dirty="0">
            <a:latin typeface="Century Schoolbook" panose="02020404030301010803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Ständiges Kundenfeedback einholen, um Produkte zu verbessern und sich von der Konkurrenz abzuheben.</a:t>
          </a:r>
          <a:endParaRPr lang="en-GB" sz="1000" kern="1200" dirty="0">
            <a:latin typeface="Century Schoolbook" panose="02020404030301010803"/>
          </a:endParaRPr>
        </a:p>
      </dsp:txBody>
      <dsp:txXfrm rot="5400000">
        <a:off x="5118433" y="769936"/>
        <a:ext cx="2379538" cy="2309813"/>
      </dsp:txXfrm>
    </dsp:sp>
    <dsp:sp modelId="{A61AD504-C6C9-4BF2-A39A-754CBC94E83B}">
      <dsp:nvSpPr>
        <dsp:cNvPr id="0" name=""/>
        <dsp:cNvSpPr/>
      </dsp:nvSpPr>
      <dsp:spPr>
        <a:xfrm rot="16200000">
          <a:off x="6941362" y="735074"/>
          <a:ext cx="3849687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3667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SCHWÄCHEN-RISIKEN-STRATEGIE</a:t>
          </a:r>
          <a:endParaRPr lang="en-GB" sz="1300" b="1" kern="1200" dirty="0">
            <a:latin typeface="Century Schoolbook" panose="02020404030301010803"/>
            <a:ea typeface="Calibri"/>
            <a:cs typeface="Calibri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Aufbau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lokaler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Vertriebskanäle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, um die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Abhängigkeit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vom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Online-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Geschäft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zu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reduzieren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  <a:endParaRPr lang="en-GB" sz="1000" b="1" kern="1200" dirty="0">
            <a:solidFill>
              <a:srgbClr val="000000"/>
            </a:solidFill>
            <a:latin typeface="Century Schoolbook"/>
            <a:ea typeface="Calibri"/>
            <a:cs typeface="Calibri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Kosteneffiziente Betriebsprozesse und flexible Anpassung an Marktbedingungen entwickeln.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Backup-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Strategien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für E-Commerce,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wie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alternative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Plattformen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oder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lokaler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Vertrieb, </a:t>
          </a:r>
          <a:r>
            <a:rPr lang="en-GB" sz="1000" b="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entwickeln</a:t>
          </a:r>
          <a:r>
            <a:rPr lang="en-GB" sz="1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</a:p>
      </dsp:txBody>
      <dsp:txXfrm rot="5400000">
        <a:off x="7676437" y="769936"/>
        <a:ext cx="2379538" cy="23098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71676-45E7-4B6D-9DA6-238CCE63064E}">
      <dsp:nvSpPr>
        <dsp:cNvPr id="0" name=""/>
        <dsp:cNvSpPr/>
      </dsp:nvSpPr>
      <dsp:spPr>
        <a:xfrm>
          <a:off x="67984" y="561"/>
          <a:ext cx="3308668" cy="1838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latin typeface="Century Schoolbook" panose="02020404030301010803"/>
            </a:rPr>
            <a:t>I.Nutzen</a:t>
          </a:r>
          <a:r>
            <a:rPr lang="en-GB" sz="1800" kern="1200" dirty="0">
              <a:latin typeface="Century Schoolbook" panose="02020404030301010803"/>
            </a:rPr>
            <a:t>: </a:t>
          </a:r>
          <a:r>
            <a:rPr lang="en-GB" sz="1800" kern="1200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sz="1800" kern="1200" dirty="0">
              <a:latin typeface="Century Schoolbook" panose="02020404030301010803"/>
            </a:rPr>
            <a:t>   </a:t>
          </a:r>
          <a:r>
            <a:rPr lang="en-GB" sz="1800" kern="1200" dirty="0" err="1"/>
            <a:t>Beitrag</a:t>
          </a:r>
          <a:r>
            <a:rPr lang="en-GB" sz="1800" kern="1200" dirty="0"/>
            <a:t> </a:t>
          </a:r>
          <a:r>
            <a:rPr lang="en-GB" sz="1800" kern="1200" dirty="0" err="1"/>
            <a:t>zum</a:t>
          </a:r>
          <a:r>
            <a:rPr lang="en-GB" sz="1800" kern="1200" dirty="0"/>
            <a:t> </a:t>
          </a:r>
          <a:r>
            <a:rPr lang="en-GB" sz="1800" kern="1200" dirty="0" err="1">
              <a:latin typeface="Century Schoolbook" panose="02020404030301010803"/>
            </a:rPr>
            <a:t>Umweltschutz</a:t>
          </a:r>
          <a:r>
            <a:rPr lang="en-GB" sz="1800" kern="1200" dirty="0"/>
            <a:t> </a:t>
          </a:r>
          <a:r>
            <a:rPr lang="en-GB" sz="1800" kern="1200" dirty="0" err="1"/>
            <a:t>durch</a:t>
          </a:r>
          <a:r>
            <a:rPr lang="en-GB" sz="1800" kern="1200" dirty="0"/>
            <a:t> </a:t>
          </a:r>
          <a:r>
            <a:rPr lang="en-GB" sz="1800" kern="1200" dirty="0" err="1"/>
            <a:t>recycelbare</a:t>
          </a:r>
          <a:r>
            <a:rPr lang="en-GB" sz="1800" kern="1200" dirty="0"/>
            <a:t> </a:t>
          </a:r>
          <a:r>
            <a:rPr lang="en-GB" sz="1800" kern="1200" dirty="0" err="1"/>
            <a:t>Materialien</a:t>
          </a:r>
          <a:r>
            <a:rPr lang="en-GB" sz="1800" kern="1200" dirty="0"/>
            <a:t>.</a:t>
          </a:r>
          <a:endParaRPr lang="en-GB" sz="1800" kern="1200" dirty="0">
            <a:solidFill>
              <a:schemeClr val="bg1"/>
            </a:solidFill>
            <a:latin typeface="Century Schoolbook" panose="02020404030301010803"/>
          </a:endParaRPr>
        </a:p>
      </dsp:txBody>
      <dsp:txXfrm>
        <a:off x="121822" y="54399"/>
        <a:ext cx="3200992" cy="1730473"/>
      </dsp:txXfrm>
    </dsp:sp>
    <dsp:sp modelId="{FC443A26-BDC6-4967-97C8-A05659D110A1}">
      <dsp:nvSpPr>
        <dsp:cNvPr id="0" name=""/>
        <dsp:cNvSpPr/>
      </dsp:nvSpPr>
      <dsp:spPr>
        <a:xfrm rot="5400000">
          <a:off x="1377666" y="1884663"/>
          <a:ext cx="689305" cy="827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474169" y="1953594"/>
        <a:ext cx="496301" cy="482514"/>
      </dsp:txXfrm>
    </dsp:sp>
    <dsp:sp modelId="{FB835CB1-7FC2-43F2-BBDA-92652678EC07}">
      <dsp:nvSpPr>
        <dsp:cNvPr id="0" name=""/>
        <dsp:cNvSpPr/>
      </dsp:nvSpPr>
      <dsp:spPr>
        <a:xfrm>
          <a:off x="67984" y="2757784"/>
          <a:ext cx="3308668" cy="1838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Schoolbook" panose="02020404030301010803"/>
            </a:rPr>
            <a:t>II. </a:t>
          </a:r>
          <a:r>
            <a:rPr lang="en-GB" sz="1800" kern="1200" dirty="0" err="1">
              <a:latin typeface="Century Schoolbook" panose="02020404030301010803"/>
            </a:rPr>
            <a:t>Nutzen</a:t>
          </a:r>
          <a:r>
            <a:rPr lang="en-GB" sz="1800" kern="1200" dirty="0">
              <a:latin typeface="Century Schoolbook" panose="02020404030301010803"/>
            </a:rPr>
            <a:t>:</a:t>
          </a:r>
          <a:endParaRPr lang="en-GB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Kostenersparnis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wiederverwendbare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Module.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Förderung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eines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umweltbewussten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Lebensstils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Geringere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Umweltbelastung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4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energieeffiziente</a:t>
          </a:r>
          <a:r>
            <a:rPr lang="en-US" sz="14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Produktion.</a:t>
          </a:r>
        </a:p>
      </dsp:txBody>
      <dsp:txXfrm>
        <a:off x="121822" y="2811622"/>
        <a:ext cx="3200992" cy="17304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3276915" y="542"/>
          <a:ext cx="3196344" cy="177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entury Schoolbook" panose="02020404030301010803"/>
            </a:rPr>
            <a:t>I.Bedürfnis: </a:t>
          </a:r>
          <a:r>
            <a:rPr lang="en-GB" sz="2100" b="0" kern="1200" dirty="0">
              <a:solidFill>
                <a:schemeClr val="bg1"/>
              </a:solidFill>
              <a:latin typeface="Century Schoolbook" panose="02020404030301010803"/>
            </a:rPr>
            <a:t>Benutzerfreundlichkeit</a:t>
          </a:r>
          <a:endParaRPr lang="en-GB" sz="2100" b="0" kern="1200" dirty="0">
            <a:solidFill>
              <a:schemeClr val="bg1"/>
            </a:solidFill>
          </a:endParaRPr>
        </a:p>
      </dsp:txBody>
      <dsp:txXfrm>
        <a:off x="3328925" y="52552"/>
        <a:ext cx="3092324" cy="1671726"/>
      </dsp:txXfrm>
    </dsp:sp>
    <dsp:sp modelId="{5703B73D-7663-492A-A2D2-08A94B576C19}">
      <dsp:nvSpPr>
        <dsp:cNvPr id="0" name=""/>
        <dsp:cNvSpPr/>
      </dsp:nvSpPr>
      <dsp:spPr>
        <a:xfrm rot="5400000">
          <a:off x="4542135" y="1820682"/>
          <a:ext cx="665905" cy="7990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-5400000">
        <a:off x="4635362" y="1887273"/>
        <a:ext cx="479452" cy="466134"/>
      </dsp:txXfrm>
    </dsp:sp>
    <dsp:sp modelId="{7B9BD78B-DFF8-49CB-B318-D56B6B4DBFED}">
      <dsp:nvSpPr>
        <dsp:cNvPr id="0" name=""/>
        <dsp:cNvSpPr/>
      </dsp:nvSpPr>
      <dsp:spPr>
        <a:xfrm>
          <a:off x="3276915" y="2664162"/>
          <a:ext cx="3196344" cy="1775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entury Schoolbook" panose="02020404030301010803"/>
            </a:rPr>
            <a:t>II. Bedürfnisse: </a:t>
          </a:r>
          <a:endParaRPr lang="en-GB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solidFill>
                <a:schemeClr val="tx1"/>
              </a:solidFill>
              <a:latin typeface="Century Schoolbook"/>
              <a:ea typeface="Calibri"/>
              <a:cs typeface="Arial"/>
            </a:rPr>
            <a:t>Einfache Installation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solidFill>
                <a:schemeClr val="tx1"/>
              </a:solidFill>
              <a:latin typeface="Century Schoolbook"/>
              <a:ea typeface="Calibri"/>
              <a:cs typeface="Arial"/>
            </a:rPr>
            <a:t>Pflegeleicht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solidFill>
                <a:schemeClr val="tx1"/>
              </a:solidFill>
              <a:latin typeface="Century Schoolbook"/>
              <a:ea typeface="Calibri"/>
              <a:cs typeface="Arial"/>
            </a:rPr>
            <a:t>Kundensupport</a:t>
          </a:r>
        </a:p>
      </dsp:txBody>
      <dsp:txXfrm>
        <a:off x="3328925" y="2716172"/>
        <a:ext cx="3092324" cy="16717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3427946" y="543"/>
          <a:ext cx="3202506" cy="1779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>
              <a:latin typeface="Century Schoolbook" panose="02020404030301010803"/>
            </a:rPr>
            <a:t>I.Bedarf</a:t>
          </a:r>
          <a:r>
            <a:rPr lang="en-GB" sz="1900" kern="1200" dirty="0">
              <a:latin typeface="Century Schoolbook" panose="02020404030301010803"/>
            </a:rPr>
            <a:t>: </a:t>
          </a:r>
          <a:r>
            <a:rPr lang="en-GB" sz="1900" b="0" kern="1200" dirty="0">
              <a:solidFill>
                <a:schemeClr val="bg1"/>
              </a:solidFill>
              <a:latin typeface="Century Schoolbook" panose="02020404030301010803"/>
            </a:rPr>
            <a:t>Benutzerfreundlichkeit</a:t>
          </a:r>
          <a:endParaRPr lang="en-GB" sz="1900" b="0" kern="1200" dirty="0">
            <a:solidFill>
              <a:schemeClr val="bg1"/>
            </a:solidFill>
          </a:endParaRPr>
        </a:p>
      </dsp:txBody>
      <dsp:txXfrm>
        <a:off x="3480056" y="52653"/>
        <a:ext cx="3098286" cy="1674950"/>
      </dsp:txXfrm>
    </dsp:sp>
    <dsp:sp modelId="{5703B73D-7663-492A-A2D2-08A94B576C19}">
      <dsp:nvSpPr>
        <dsp:cNvPr id="0" name=""/>
        <dsp:cNvSpPr/>
      </dsp:nvSpPr>
      <dsp:spPr>
        <a:xfrm rot="5400000">
          <a:off x="4695605" y="1824192"/>
          <a:ext cx="667188" cy="800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4789011" y="1890911"/>
        <a:ext cx="480376" cy="467032"/>
      </dsp:txXfrm>
    </dsp:sp>
    <dsp:sp modelId="{7B9BD78B-DFF8-49CB-B318-D56B6B4DBFED}">
      <dsp:nvSpPr>
        <dsp:cNvPr id="0" name=""/>
        <dsp:cNvSpPr/>
      </dsp:nvSpPr>
      <dsp:spPr>
        <a:xfrm>
          <a:off x="3427946" y="2669298"/>
          <a:ext cx="3202506" cy="1779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Century Schoolbook" panose="02020404030301010803"/>
            </a:rPr>
            <a:t>II. </a:t>
          </a:r>
          <a:r>
            <a:rPr lang="en-GB" sz="1900" kern="1200" dirty="0" err="1">
              <a:latin typeface="Century Schoolbook" panose="02020404030301010803"/>
            </a:rPr>
            <a:t>Bedarfe</a:t>
          </a:r>
          <a:r>
            <a:rPr lang="en-GB" sz="1900" kern="1200" dirty="0">
              <a:latin typeface="Century Schoolbook" panose="02020404030301010803"/>
            </a:rPr>
            <a:t>:</a:t>
          </a:r>
          <a:endParaRPr lang="en-GB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Werkzeuge und Schritt-für-Schritt-Anleitungen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Pflegeleichte Pflanzen- und Filtersysteme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Kundensupport und Tutorials</a:t>
          </a:r>
        </a:p>
      </dsp:txBody>
      <dsp:txXfrm>
        <a:off x="3480056" y="2721408"/>
        <a:ext cx="3098286" cy="16749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71676-45E7-4B6D-9DA6-238CCE63064E}">
      <dsp:nvSpPr>
        <dsp:cNvPr id="0" name=""/>
        <dsp:cNvSpPr/>
      </dsp:nvSpPr>
      <dsp:spPr>
        <a:xfrm>
          <a:off x="255471" y="542"/>
          <a:ext cx="3198605" cy="1777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>
              <a:latin typeface="Century Schoolbook" panose="02020404030301010803"/>
            </a:rPr>
            <a:t>I.Nutzen</a:t>
          </a:r>
          <a:r>
            <a:rPr lang="en-GB" sz="1700" kern="1200" dirty="0">
              <a:latin typeface="Century Schoolbook" panose="02020404030301010803"/>
            </a:rPr>
            <a:t>: </a:t>
          </a:r>
          <a:r>
            <a:rPr lang="en-GB" sz="1700" kern="1200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sz="1700" b="0" kern="1200" dirty="0" err="1"/>
            <a:t>Reduzierter</a:t>
          </a:r>
          <a:r>
            <a:rPr lang="en-GB" sz="1700" b="0" kern="1200" dirty="0"/>
            <a:t> </a:t>
          </a:r>
          <a:r>
            <a:rPr lang="en-GB" sz="1700" b="0" kern="1200" dirty="0" err="1"/>
            <a:t>Aufwand</a:t>
          </a:r>
          <a:r>
            <a:rPr lang="en-GB" sz="1700" b="0" kern="1200" dirty="0"/>
            <a:t> dank </a:t>
          </a:r>
          <a:r>
            <a:rPr lang="en-GB" sz="1700" b="0" kern="1200" dirty="0" err="1"/>
            <a:t>einfacher</a:t>
          </a:r>
          <a:r>
            <a:rPr lang="en-GB" sz="1700" b="0" kern="1200" dirty="0"/>
            <a:t> Installation.</a:t>
          </a:r>
          <a:endParaRPr lang="en-GB" sz="1700" b="0" kern="1200" dirty="0">
            <a:solidFill>
              <a:schemeClr val="bg1"/>
            </a:solidFill>
            <a:latin typeface="Century Schoolbook" panose="02020404030301010803"/>
          </a:endParaRPr>
        </a:p>
      </dsp:txBody>
      <dsp:txXfrm>
        <a:off x="307518" y="52589"/>
        <a:ext cx="3094511" cy="1672908"/>
      </dsp:txXfrm>
    </dsp:sp>
    <dsp:sp modelId="{FC443A26-BDC6-4967-97C8-A05659D110A1}">
      <dsp:nvSpPr>
        <dsp:cNvPr id="0" name=""/>
        <dsp:cNvSpPr/>
      </dsp:nvSpPr>
      <dsp:spPr>
        <a:xfrm rot="5400000">
          <a:off x="1521586" y="1821970"/>
          <a:ext cx="666376" cy="79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14879" y="1888608"/>
        <a:ext cx="479791" cy="466463"/>
      </dsp:txXfrm>
    </dsp:sp>
    <dsp:sp modelId="{FB835CB1-7FC2-43F2-BBDA-92652678EC07}">
      <dsp:nvSpPr>
        <dsp:cNvPr id="0" name=""/>
        <dsp:cNvSpPr/>
      </dsp:nvSpPr>
      <dsp:spPr>
        <a:xfrm>
          <a:off x="255471" y="2666046"/>
          <a:ext cx="3198605" cy="1777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entury Schoolbook" panose="02020404030301010803"/>
            </a:rPr>
            <a:t>II. </a:t>
          </a:r>
          <a:r>
            <a:rPr lang="en-GB" sz="1700" kern="1200" dirty="0" err="1">
              <a:latin typeface="Century Schoolbook" panose="02020404030301010803"/>
            </a:rPr>
            <a:t>Nutzen</a:t>
          </a:r>
          <a:r>
            <a:rPr lang="en-GB" sz="1700" kern="1200" dirty="0">
              <a:latin typeface="Century Schoolbook" panose="02020404030301010803"/>
            </a:rPr>
            <a:t>:</a:t>
          </a:r>
          <a:endParaRPr lang="en-GB" sz="17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Unterstützung durch Kundenservice und Tutorials.</a:t>
          </a:r>
          <a:endParaRPr lang="en-US" sz="1300" kern="1200" dirty="0">
            <a:solidFill>
              <a:schemeClr val="tx1"/>
            </a:solidFill>
            <a:latin typeface="Century Schoolbook"/>
            <a:ea typeface="Calibri"/>
            <a:cs typeface="Calibri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Weniger Stress </a:t>
          </a:r>
          <a:r>
            <a:rPr lang="en-GB" sz="1300" kern="1200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300" kern="1200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pflegeleichte</a:t>
          </a: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Systeme.</a:t>
          </a:r>
          <a:endParaRPr lang="en-US" sz="1300" kern="1200" dirty="0">
            <a:solidFill>
              <a:schemeClr val="tx1"/>
            </a:solidFill>
            <a:latin typeface="Century Schoolbook"/>
            <a:ea typeface="Calibri"/>
            <a:cs typeface="Calibri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Intuitive </a:t>
          </a:r>
          <a:r>
            <a:rPr lang="en-GB" sz="1300" kern="1200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Bedienbarkeit</a:t>
          </a: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300" kern="1200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300" kern="1200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durchdachte</a:t>
          </a: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 </a:t>
          </a:r>
          <a:r>
            <a:rPr lang="en-GB" sz="1300" kern="1200" dirty="0" err="1">
              <a:solidFill>
                <a:schemeClr val="tx1"/>
              </a:solidFill>
              <a:latin typeface="Century Schoolbook"/>
              <a:ea typeface="Calibri"/>
              <a:cs typeface="Calibri"/>
            </a:rPr>
            <a:t>Produktgestaltung</a:t>
          </a:r>
          <a:r>
            <a:rPr lang="en-GB" sz="1300" kern="1200" dirty="0">
              <a:solidFill>
                <a:schemeClr val="tx1"/>
              </a:solidFill>
              <a:latin typeface="Century Schoolbook"/>
              <a:ea typeface="Calibri"/>
              <a:cs typeface="Calibri"/>
            </a:rPr>
            <a:t>.</a:t>
          </a:r>
        </a:p>
      </dsp:txBody>
      <dsp:txXfrm>
        <a:off x="307518" y="2718093"/>
        <a:ext cx="3094511" cy="1672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3199330" y="538"/>
          <a:ext cx="3177637" cy="1765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>
              <a:latin typeface="Century Schoolbook" panose="02020404030301010803"/>
            </a:rPr>
            <a:t>I.Bedürfnis</a:t>
          </a:r>
          <a:r>
            <a:rPr lang="en-GB" sz="2600" kern="1200" dirty="0">
              <a:latin typeface="Century Schoolbook" panose="02020404030301010803"/>
            </a:rPr>
            <a:t>: </a:t>
          </a:r>
          <a:r>
            <a:rPr lang="en-GB" sz="2600" kern="1200" dirty="0" err="1">
              <a:latin typeface="Century Schoolbook" panose="02020404030301010803"/>
            </a:rPr>
            <a:t>Ästhetik</a:t>
          </a:r>
          <a:endParaRPr lang="en-GB" sz="2600" kern="1200" dirty="0"/>
        </a:p>
      </dsp:txBody>
      <dsp:txXfrm>
        <a:off x="3251035" y="52243"/>
        <a:ext cx="3074227" cy="1661944"/>
      </dsp:txXfrm>
    </dsp:sp>
    <dsp:sp modelId="{5703B73D-7663-492A-A2D2-08A94B576C19}">
      <dsp:nvSpPr>
        <dsp:cNvPr id="0" name=""/>
        <dsp:cNvSpPr/>
      </dsp:nvSpPr>
      <dsp:spPr>
        <a:xfrm rot="5400000">
          <a:off x="4457145" y="1810026"/>
          <a:ext cx="662007" cy="7944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-5400000">
        <a:off x="4549826" y="1876227"/>
        <a:ext cx="476645" cy="463405"/>
      </dsp:txXfrm>
    </dsp:sp>
    <dsp:sp modelId="{7B9BD78B-DFF8-49CB-B318-D56B6B4DBFED}">
      <dsp:nvSpPr>
        <dsp:cNvPr id="0" name=""/>
        <dsp:cNvSpPr/>
      </dsp:nvSpPr>
      <dsp:spPr>
        <a:xfrm>
          <a:off x="3199330" y="2648570"/>
          <a:ext cx="3177637" cy="1765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Century Schoolbook" panose="02020404030301010803"/>
            </a:rPr>
            <a:t>II. Bedürfnisse: </a:t>
          </a:r>
          <a:endParaRPr lang="en-GB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rgbClr val="000000"/>
              </a:solidFill>
              <a:latin typeface="Century Schoolbook"/>
              <a:cs typeface="Arial"/>
            </a:rPr>
            <a:t>Designvielfalt</a:t>
          </a:r>
          <a:endParaRPr lang="en-GB" sz="2000" b="0" kern="1200" dirty="0">
            <a:latin typeface="Century Schoolbook"/>
            <a:cs typeface="Arial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rgbClr val="000000"/>
              </a:solidFill>
              <a:latin typeface="Century Schoolbook"/>
              <a:cs typeface="Arial"/>
            </a:rPr>
            <a:t>Premium-Optik</a:t>
          </a:r>
          <a:endParaRPr lang="en-GB" sz="2000" b="0" kern="1200" dirty="0">
            <a:latin typeface="Century Schoolbook"/>
            <a:cs typeface="Arial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kern="1200" dirty="0">
              <a:solidFill>
                <a:srgbClr val="000000"/>
              </a:solidFill>
              <a:latin typeface="Century Schoolbook"/>
              <a:cs typeface="Arial"/>
            </a:rPr>
            <a:t>Individualisierbarkeit</a:t>
          </a:r>
          <a:endParaRPr lang="en-GB" sz="2000" b="0" kern="1200" dirty="0">
            <a:latin typeface="Century Schoolbook"/>
            <a:cs typeface="Arial"/>
          </a:endParaRPr>
        </a:p>
      </dsp:txBody>
      <dsp:txXfrm>
        <a:off x="3251035" y="2700275"/>
        <a:ext cx="3074227" cy="1661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42326" y="538"/>
          <a:ext cx="3174351" cy="1763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entury Schoolbook" panose="02020404030301010803"/>
            </a:rPr>
            <a:t>I.Bedarf: Ästhetik</a:t>
          </a:r>
          <a:endParaRPr lang="en-GB" sz="1700" kern="1200" dirty="0"/>
        </a:p>
      </dsp:txBody>
      <dsp:txXfrm>
        <a:off x="93978" y="52190"/>
        <a:ext cx="3071047" cy="1660224"/>
      </dsp:txXfrm>
    </dsp:sp>
    <dsp:sp modelId="{5703B73D-7663-492A-A2D2-08A94B576C19}">
      <dsp:nvSpPr>
        <dsp:cNvPr id="0" name=""/>
        <dsp:cNvSpPr/>
      </dsp:nvSpPr>
      <dsp:spPr>
        <a:xfrm rot="5400000">
          <a:off x="1298840" y="1808155"/>
          <a:ext cx="661323" cy="7935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391426" y="1874287"/>
        <a:ext cx="476153" cy="462926"/>
      </dsp:txXfrm>
    </dsp:sp>
    <dsp:sp modelId="{7B9BD78B-DFF8-49CB-B318-D56B6B4DBFED}">
      <dsp:nvSpPr>
        <dsp:cNvPr id="0" name=""/>
        <dsp:cNvSpPr/>
      </dsp:nvSpPr>
      <dsp:spPr>
        <a:xfrm>
          <a:off x="42326" y="2645831"/>
          <a:ext cx="3174351" cy="17635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entury Schoolbook" panose="02020404030301010803"/>
            </a:rPr>
            <a:t>II. </a:t>
          </a:r>
          <a:r>
            <a:rPr lang="en-GB" sz="1700" kern="1200" dirty="0" err="1">
              <a:latin typeface="Century Schoolbook" panose="02020404030301010803"/>
            </a:rPr>
            <a:t>Bedarfe</a:t>
          </a:r>
          <a:r>
            <a:rPr lang="en-GB" sz="1700" kern="1200" dirty="0">
              <a:latin typeface="Century Schoolbook" panose="02020404030301010803"/>
            </a:rPr>
            <a:t>:</a:t>
          </a:r>
          <a:endParaRPr lang="en-GB" sz="17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rgbClr val="000000"/>
              </a:solidFill>
              <a:latin typeface="Century Schoolbook"/>
              <a:cs typeface="Arial"/>
            </a:rPr>
            <a:t>Vielfältige Designs für unterschiedliche Geschmäcker.</a:t>
          </a:r>
          <a:endParaRPr lang="en-GB" sz="1300" kern="1200" dirty="0">
            <a:latin typeface="Century Schoolbook" panose="02020404030301010803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rgbClr val="000000"/>
              </a:solidFill>
              <a:latin typeface="Century Schoolbook"/>
              <a:cs typeface="Arial"/>
            </a:rPr>
            <a:t>Hochwertige Materialien für eine edle Optik.</a:t>
          </a:r>
          <a:endParaRPr lang="en-GB" sz="1300" kern="1200" dirty="0">
            <a:latin typeface="Century Schoolbook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rgbClr val="000000"/>
              </a:solidFill>
              <a:latin typeface="Century Schoolbook"/>
              <a:cs typeface="Arial"/>
            </a:rPr>
            <a:t>Anpassbare Module zur Personalisierung.</a:t>
          </a:r>
          <a:endParaRPr lang="en-GB" sz="1300" kern="1200" dirty="0">
            <a:latin typeface="Century Schoolbook"/>
          </a:endParaRPr>
        </a:p>
      </dsp:txBody>
      <dsp:txXfrm>
        <a:off x="93978" y="2697483"/>
        <a:ext cx="3071047" cy="1660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71676-45E7-4B6D-9DA6-238CCE63064E}">
      <dsp:nvSpPr>
        <dsp:cNvPr id="0" name=""/>
        <dsp:cNvSpPr/>
      </dsp:nvSpPr>
      <dsp:spPr>
        <a:xfrm>
          <a:off x="190086" y="538"/>
          <a:ext cx="3174531" cy="1763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latin typeface="Century Schoolbook" panose="02020404030301010803"/>
            </a:rPr>
            <a:t>I.Nutzen</a:t>
          </a:r>
          <a:r>
            <a:rPr lang="en-GB" sz="1800" kern="1200" dirty="0">
              <a:latin typeface="Century Schoolbook" panose="02020404030301010803"/>
            </a:rPr>
            <a:t>: </a:t>
          </a:r>
          <a:r>
            <a:rPr lang="en-GB" sz="1800" kern="1200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sz="1800" kern="1200" dirty="0">
              <a:solidFill>
                <a:schemeClr val="bg1"/>
              </a:solidFill>
            </a:rPr>
            <a:t>Verbesserung des </a:t>
          </a:r>
          <a:r>
            <a:rPr lang="en-GB" sz="1800" kern="1200" dirty="0" err="1">
              <a:solidFill>
                <a:schemeClr val="bg1"/>
              </a:solidFill>
            </a:rPr>
            <a:t>Wohnumfelds</a:t>
          </a:r>
          <a:r>
            <a:rPr lang="en-GB" sz="1800" kern="1200" dirty="0">
              <a:solidFill>
                <a:schemeClr val="bg1"/>
              </a:solidFill>
            </a:rPr>
            <a:t> </a:t>
          </a:r>
          <a:r>
            <a:rPr lang="en-GB" sz="1800" kern="1200" dirty="0" err="1">
              <a:solidFill>
                <a:schemeClr val="bg1"/>
              </a:solidFill>
            </a:rPr>
            <a:t>durch</a:t>
          </a:r>
          <a:r>
            <a:rPr lang="en-GB" sz="1800" kern="1200" dirty="0">
              <a:solidFill>
                <a:schemeClr val="bg1"/>
              </a:solidFill>
            </a:rPr>
            <a:t> </a:t>
          </a:r>
          <a:r>
            <a:rPr lang="en-GB" sz="1800" kern="1200" dirty="0" err="1">
              <a:solidFill>
                <a:schemeClr val="bg1"/>
              </a:solidFill>
            </a:rPr>
            <a:t>stilvolle</a:t>
          </a:r>
          <a:r>
            <a:rPr lang="en-GB" sz="1800" kern="1200" dirty="0">
              <a:solidFill>
                <a:schemeClr val="bg1"/>
              </a:solidFill>
            </a:rPr>
            <a:t> </a:t>
          </a:r>
          <a:r>
            <a:rPr lang="en-GB" sz="1800" kern="1200" dirty="0" err="1">
              <a:solidFill>
                <a:schemeClr val="bg1"/>
              </a:solidFill>
            </a:rPr>
            <a:t>Gestaltung</a:t>
          </a:r>
          <a:endParaRPr lang="en-GB" sz="1800" kern="1200" dirty="0">
            <a:solidFill>
              <a:schemeClr val="bg1"/>
            </a:solidFill>
            <a:latin typeface="Century Schoolbook" panose="02020404030301010803"/>
          </a:endParaRPr>
        </a:p>
      </dsp:txBody>
      <dsp:txXfrm>
        <a:off x="241741" y="52193"/>
        <a:ext cx="3071221" cy="1660318"/>
      </dsp:txXfrm>
    </dsp:sp>
    <dsp:sp modelId="{FC443A26-BDC6-4967-97C8-A05659D110A1}">
      <dsp:nvSpPr>
        <dsp:cNvPr id="0" name=""/>
        <dsp:cNvSpPr/>
      </dsp:nvSpPr>
      <dsp:spPr>
        <a:xfrm rot="5400000">
          <a:off x="1446672" y="1808257"/>
          <a:ext cx="661360" cy="793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539262" y="1874393"/>
        <a:ext cx="476180" cy="462952"/>
      </dsp:txXfrm>
    </dsp:sp>
    <dsp:sp modelId="{FB835CB1-7FC2-43F2-BBDA-92652678EC07}">
      <dsp:nvSpPr>
        <dsp:cNvPr id="0" name=""/>
        <dsp:cNvSpPr/>
      </dsp:nvSpPr>
      <dsp:spPr>
        <a:xfrm>
          <a:off x="190086" y="2645981"/>
          <a:ext cx="3174531" cy="1763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Schoolbook" panose="02020404030301010803"/>
            </a:rPr>
            <a:t>II. </a:t>
          </a:r>
          <a:r>
            <a:rPr lang="en-GB" sz="1800" kern="1200" dirty="0" err="1">
              <a:latin typeface="Century Schoolbook" panose="02020404030301010803"/>
            </a:rPr>
            <a:t>Nutzen</a:t>
          </a:r>
          <a:r>
            <a:rPr lang="en-GB" sz="1800" kern="1200" dirty="0">
              <a:latin typeface="Century Schoolbook" panose="02020404030301010803"/>
            </a:rPr>
            <a:t>:</a:t>
          </a:r>
          <a:endParaRPr lang="en-GB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Anpassung an individuelle Einrichtungsstile.</a:t>
          </a:r>
          <a:endParaRPr lang="en-GB" sz="1400" kern="1200" dirty="0">
            <a:solidFill>
              <a:schemeClr val="tx1"/>
            </a:solidFill>
            <a:latin typeface="Century Schoolbook" panose="02020404030301010803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Schaffung eines Wohlfühlambientes durch vertikale Gärten.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tx1"/>
              </a:solidFill>
            </a:rPr>
            <a:t>Erhöhung des visuellen Reizes durch personalisierte Designs.</a:t>
          </a:r>
        </a:p>
      </dsp:txBody>
      <dsp:txXfrm>
        <a:off x="241741" y="2697636"/>
        <a:ext cx="3071221" cy="1660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2961311" y="543"/>
          <a:ext cx="3203449" cy="17796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Century Schoolbook" panose="02020404030301010803"/>
            </a:rPr>
            <a:t>I.Bedürfnis: </a:t>
          </a:r>
          <a:r>
            <a:rPr lang="en-GB" sz="2600" b="0" kern="1200" dirty="0">
              <a:solidFill>
                <a:schemeClr val="bg1"/>
              </a:solidFill>
              <a:latin typeface="Century Schoolbook" panose="02020404030301010803"/>
            </a:rPr>
            <a:t>Funktionalität</a:t>
          </a:r>
          <a:endParaRPr lang="en-GB" sz="2600" b="0" kern="1200" dirty="0">
            <a:solidFill>
              <a:schemeClr val="bg1"/>
            </a:solidFill>
          </a:endParaRPr>
        </a:p>
      </dsp:txBody>
      <dsp:txXfrm>
        <a:off x="3013436" y="52668"/>
        <a:ext cx="3099199" cy="1675444"/>
      </dsp:txXfrm>
    </dsp:sp>
    <dsp:sp modelId="{5703B73D-7663-492A-A2D2-08A94B576C19}">
      <dsp:nvSpPr>
        <dsp:cNvPr id="0" name=""/>
        <dsp:cNvSpPr/>
      </dsp:nvSpPr>
      <dsp:spPr>
        <a:xfrm rot="5400000">
          <a:off x="4229343" y="1824729"/>
          <a:ext cx="667385" cy="800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-5400000">
        <a:off x="4322777" y="1891468"/>
        <a:ext cx="480518" cy="467170"/>
      </dsp:txXfrm>
    </dsp:sp>
    <dsp:sp modelId="{7B9BD78B-DFF8-49CB-B318-D56B6B4DBFED}">
      <dsp:nvSpPr>
        <dsp:cNvPr id="0" name=""/>
        <dsp:cNvSpPr/>
      </dsp:nvSpPr>
      <dsp:spPr>
        <a:xfrm>
          <a:off x="2961311" y="2670084"/>
          <a:ext cx="3203449" cy="17796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Century Schoolbook" panose="02020404030301010803"/>
            </a:rPr>
            <a:t>II. Bedürfnisse: </a:t>
          </a:r>
          <a:endParaRPr lang="en-GB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Platzsparend</a:t>
          </a:r>
          <a:endParaRPr lang="en-US" sz="2000" b="0" kern="1200" dirty="0">
            <a:solidFill>
              <a:srgbClr val="444444"/>
            </a:solidFill>
            <a:latin typeface="Century Schoolbook"/>
            <a:ea typeface="Calibri"/>
            <a:cs typeface="Calibri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Langlebigkeit</a:t>
          </a:r>
          <a:endParaRPr lang="en-US" sz="2000" b="0" kern="1200" dirty="0">
            <a:solidFill>
              <a:srgbClr val="444444"/>
            </a:solidFill>
            <a:latin typeface="Century Schoolbook"/>
            <a:ea typeface="Calibri"/>
            <a:cs typeface="Calibri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Multifunktionalität</a:t>
          </a:r>
          <a:endParaRPr lang="en-US" sz="2000" b="0" kern="1200" dirty="0">
            <a:latin typeface="Century Schoolbook"/>
            <a:ea typeface="Calibri"/>
            <a:cs typeface="Calibri"/>
          </a:endParaRPr>
        </a:p>
      </dsp:txBody>
      <dsp:txXfrm>
        <a:off x="3013436" y="2722209"/>
        <a:ext cx="3099199" cy="16754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342696" y="541"/>
          <a:ext cx="3195011" cy="177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entury Schoolbook" panose="02020404030301010803"/>
            </a:rPr>
            <a:t>I.Bedarf: </a:t>
          </a:r>
          <a:r>
            <a:rPr lang="en-GB" sz="1700" b="0" kern="1200" dirty="0">
              <a:solidFill>
                <a:schemeClr val="bg1"/>
              </a:solidFill>
              <a:latin typeface="Century Schoolbook" panose="02020404030301010803"/>
            </a:rPr>
            <a:t>Funktionalität</a:t>
          </a:r>
          <a:endParaRPr lang="en-GB" sz="1700" b="0" kern="1200" dirty="0">
            <a:solidFill>
              <a:schemeClr val="bg1"/>
            </a:solidFill>
          </a:endParaRPr>
        </a:p>
      </dsp:txBody>
      <dsp:txXfrm>
        <a:off x="394684" y="52529"/>
        <a:ext cx="3091035" cy="1671030"/>
      </dsp:txXfrm>
    </dsp:sp>
    <dsp:sp modelId="{5703B73D-7663-492A-A2D2-08A94B576C19}">
      <dsp:nvSpPr>
        <dsp:cNvPr id="0" name=""/>
        <dsp:cNvSpPr/>
      </dsp:nvSpPr>
      <dsp:spPr>
        <a:xfrm rot="5400000">
          <a:off x="1607388" y="1819923"/>
          <a:ext cx="665627" cy="798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700576" y="1886485"/>
        <a:ext cx="479252" cy="465939"/>
      </dsp:txXfrm>
    </dsp:sp>
    <dsp:sp modelId="{7B9BD78B-DFF8-49CB-B318-D56B6B4DBFED}">
      <dsp:nvSpPr>
        <dsp:cNvPr id="0" name=""/>
        <dsp:cNvSpPr/>
      </dsp:nvSpPr>
      <dsp:spPr>
        <a:xfrm>
          <a:off x="342696" y="2663051"/>
          <a:ext cx="3195011" cy="17750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entury Schoolbook" panose="02020404030301010803"/>
            </a:rPr>
            <a:t>II. </a:t>
          </a:r>
          <a:r>
            <a:rPr lang="en-GB" sz="1700" kern="1200" dirty="0" err="1">
              <a:latin typeface="Century Schoolbook" panose="02020404030301010803"/>
            </a:rPr>
            <a:t>Bedarfe</a:t>
          </a:r>
          <a:r>
            <a:rPr lang="en-GB" sz="1700" kern="1200" dirty="0">
              <a:latin typeface="Century Schoolbook" panose="02020404030301010803"/>
            </a:rPr>
            <a:t>:</a:t>
          </a:r>
          <a:endParaRPr lang="en-GB" sz="17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rgbClr val="000000"/>
              </a:solidFill>
              <a:latin typeface="Century Schoolbook"/>
              <a:cs typeface="Arial"/>
            </a:rPr>
            <a:t>Platzsparende Konstruktionen für Wohnungen.</a:t>
          </a:r>
          <a:endParaRPr lang="en-GB" sz="1300" kern="1200" dirty="0">
            <a:solidFill>
              <a:srgbClr val="000000"/>
            </a:solidFill>
            <a:latin typeface="Century Schoolbook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rgbClr val="000000"/>
              </a:solidFill>
              <a:latin typeface="Century Schoolbook"/>
              <a:cs typeface="Arial"/>
            </a:rPr>
            <a:t>Robuste Materialien für lange Haltbarkeit.</a:t>
          </a:r>
          <a:endParaRPr lang="en-GB" sz="1300" kern="1200" dirty="0">
            <a:solidFill>
              <a:srgbClr val="000000"/>
            </a:solidFill>
            <a:latin typeface="Century Schoolbook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>
              <a:solidFill>
                <a:srgbClr val="000000"/>
              </a:solidFill>
              <a:latin typeface="Century Schoolbook"/>
              <a:cs typeface="Arial"/>
            </a:rPr>
            <a:t>Kombination von Funktionen wie Pflanzentöpfe mit Beleuchtung.</a:t>
          </a:r>
          <a:endParaRPr lang="en-GB" sz="1300" kern="1200" dirty="0">
            <a:solidFill>
              <a:srgbClr val="000000"/>
            </a:solidFill>
            <a:latin typeface="Century Schoolbook"/>
          </a:endParaRPr>
        </a:p>
      </dsp:txBody>
      <dsp:txXfrm>
        <a:off x="394684" y="2715039"/>
        <a:ext cx="3091035" cy="16710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71676-45E7-4B6D-9DA6-238CCE63064E}">
      <dsp:nvSpPr>
        <dsp:cNvPr id="0" name=""/>
        <dsp:cNvSpPr/>
      </dsp:nvSpPr>
      <dsp:spPr>
        <a:xfrm>
          <a:off x="239375" y="542"/>
          <a:ext cx="3198968" cy="177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>
              <a:latin typeface="Century Schoolbook" panose="02020404030301010803"/>
            </a:rPr>
            <a:t>I.Nutzen</a:t>
          </a:r>
          <a:r>
            <a:rPr lang="en-GB" sz="1700" kern="1200" dirty="0">
              <a:latin typeface="Century Schoolbook" panose="02020404030301010803"/>
            </a:rPr>
            <a:t>: </a:t>
          </a:r>
          <a:r>
            <a:rPr lang="en-GB" sz="1700" kern="1200" dirty="0">
              <a:solidFill>
                <a:schemeClr val="tx1"/>
              </a:solidFill>
              <a:latin typeface="Century Schoolbook" panose="02020404030301010803"/>
            </a:rPr>
            <a:t>     </a:t>
          </a:r>
          <a:r>
            <a:rPr lang="en-GB" sz="1700" kern="1200" dirty="0">
              <a:solidFill>
                <a:schemeClr val="bg1"/>
              </a:solidFill>
              <a:latin typeface="Century Schoolbook"/>
              <a:ea typeface="Calibri"/>
              <a:cs typeface="Calibri"/>
            </a:rPr>
            <a:t>  </a:t>
          </a:r>
          <a:r>
            <a:rPr lang="en-US" sz="1700" kern="1200" dirty="0" err="1">
              <a:solidFill>
                <a:schemeClr val="bg1"/>
              </a:solidFill>
              <a:latin typeface="Century Schoolbook"/>
              <a:ea typeface="Calibri"/>
              <a:cs typeface="Calibri"/>
            </a:rPr>
            <a:t>Maximale</a:t>
          </a:r>
          <a:r>
            <a:rPr lang="en-US" sz="1700" kern="1200" dirty="0">
              <a:solidFill>
                <a:schemeClr val="bg1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700" kern="1200" dirty="0" err="1">
              <a:solidFill>
                <a:schemeClr val="bg1"/>
              </a:solidFill>
              <a:latin typeface="Century Schoolbook"/>
              <a:ea typeface="Calibri"/>
              <a:cs typeface="Calibri"/>
            </a:rPr>
            <a:t>Nutzung</a:t>
          </a:r>
          <a:r>
            <a:rPr lang="en-US" sz="1700" kern="1200" dirty="0">
              <a:solidFill>
                <a:schemeClr val="bg1"/>
              </a:solidFill>
              <a:latin typeface="Century Schoolbook"/>
              <a:ea typeface="Calibri"/>
              <a:cs typeface="Calibri"/>
            </a:rPr>
            <a:t> kleiner Räume durch platzsparende Designs.</a:t>
          </a:r>
          <a:endParaRPr lang="en-GB" sz="1700" kern="1200" dirty="0">
            <a:solidFill>
              <a:schemeClr val="bg1"/>
            </a:solidFill>
            <a:latin typeface="Century Schoolbook" panose="02020404030301010803"/>
          </a:endParaRPr>
        </a:p>
      </dsp:txBody>
      <dsp:txXfrm>
        <a:off x="291428" y="52595"/>
        <a:ext cx="3094862" cy="1673098"/>
      </dsp:txXfrm>
    </dsp:sp>
    <dsp:sp modelId="{FC443A26-BDC6-4967-97C8-A05659D110A1}">
      <dsp:nvSpPr>
        <dsp:cNvPr id="0" name=""/>
        <dsp:cNvSpPr/>
      </dsp:nvSpPr>
      <dsp:spPr>
        <a:xfrm rot="5400000">
          <a:off x="1505633" y="1822177"/>
          <a:ext cx="666451" cy="799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598936" y="1888823"/>
        <a:ext cx="479846" cy="466516"/>
      </dsp:txXfrm>
    </dsp:sp>
    <dsp:sp modelId="{FB835CB1-7FC2-43F2-BBDA-92652678EC07}">
      <dsp:nvSpPr>
        <dsp:cNvPr id="0" name=""/>
        <dsp:cNvSpPr/>
      </dsp:nvSpPr>
      <dsp:spPr>
        <a:xfrm>
          <a:off x="239375" y="2666349"/>
          <a:ext cx="3198968" cy="1777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entury Schoolbook" panose="02020404030301010803"/>
            </a:rPr>
            <a:t>II. </a:t>
          </a:r>
          <a:r>
            <a:rPr lang="en-GB" sz="1700" kern="1200" dirty="0" err="1">
              <a:latin typeface="Century Schoolbook" panose="02020404030301010803"/>
            </a:rPr>
            <a:t>Nutzen</a:t>
          </a:r>
          <a:r>
            <a:rPr lang="en-GB" sz="1700" kern="1200" dirty="0">
              <a:latin typeface="Century Schoolbook" panose="02020404030301010803"/>
            </a:rPr>
            <a:t>:</a:t>
          </a:r>
          <a:endParaRPr lang="en-GB" sz="17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Zeitersparnis durch multifunktionale Produkte.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Höhere Lebensqualität durch frische Kräuter oder Blumen.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Praktische</a:t>
          </a: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3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Anwendbarkeit</a:t>
          </a: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3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durch</a:t>
          </a: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3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clevere</a:t>
          </a: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 </a:t>
          </a:r>
          <a:r>
            <a:rPr lang="en-US" sz="1300" kern="1200" dirty="0" err="1">
              <a:solidFill>
                <a:srgbClr val="000000"/>
              </a:solidFill>
              <a:latin typeface="Century Schoolbook"/>
              <a:ea typeface="Calibri"/>
              <a:cs typeface="Calibri"/>
            </a:rPr>
            <a:t>Lagerlösungen</a:t>
          </a:r>
          <a:r>
            <a:rPr lang="en-US" sz="1300" kern="1200" dirty="0">
              <a:solidFill>
                <a:srgbClr val="000000"/>
              </a:solidFill>
              <a:latin typeface="Century Schoolbook"/>
              <a:ea typeface="Calibri"/>
              <a:cs typeface="Calibri"/>
            </a:rPr>
            <a:t>.</a:t>
          </a:r>
        </a:p>
      </dsp:txBody>
      <dsp:txXfrm>
        <a:off x="291428" y="2718402"/>
        <a:ext cx="3094862" cy="16730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3224707" y="561"/>
          <a:ext cx="3313150" cy="184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>
              <a:latin typeface="Century Schoolbook" panose="02020404030301010803"/>
            </a:rPr>
            <a:t>I.Bedürfnis</a:t>
          </a:r>
          <a:r>
            <a:rPr lang="en-GB" sz="2100" kern="1200" dirty="0">
              <a:latin typeface="Century Schoolbook" panose="02020404030301010803"/>
            </a:rPr>
            <a:t>: </a:t>
          </a:r>
          <a:r>
            <a:rPr lang="en-GB" sz="2100" b="0" kern="1200" dirty="0" err="1">
              <a:solidFill>
                <a:schemeClr val="bg1"/>
              </a:solidFill>
              <a:latin typeface="Century Schoolbook"/>
              <a:cs typeface="Arial"/>
            </a:rPr>
            <a:t>Nachhaltigkeit</a:t>
          </a:r>
          <a:endParaRPr lang="en-GB" sz="2100" b="0" kern="1200" dirty="0" err="1">
            <a:solidFill>
              <a:schemeClr val="bg1"/>
            </a:solidFill>
            <a:latin typeface="Century Schoolbook"/>
          </a:endParaRPr>
        </a:p>
      </dsp:txBody>
      <dsp:txXfrm>
        <a:off x="3278617" y="54471"/>
        <a:ext cx="3205330" cy="1732818"/>
      </dsp:txXfrm>
    </dsp:sp>
    <dsp:sp modelId="{5703B73D-7663-492A-A2D2-08A94B576C19}">
      <dsp:nvSpPr>
        <dsp:cNvPr id="0" name=""/>
        <dsp:cNvSpPr/>
      </dsp:nvSpPr>
      <dsp:spPr>
        <a:xfrm rot="5400000">
          <a:off x="4536162" y="1887216"/>
          <a:ext cx="690239" cy="8282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-5400000">
        <a:off x="4632795" y="1956240"/>
        <a:ext cx="496973" cy="483167"/>
      </dsp:txXfrm>
    </dsp:sp>
    <dsp:sp modelId="{7B9BD78B-DFF8-49CB-B318-D56B6B4DBFED}">
      <dsp:nvSpPr>
        <dsp:cNvPr id="0" name=""/>
        <dsp:cNvSpPr/>
      </dsp:nvSpPr>
      <dsp:spPr>
        <a:xfrm>
          <a:off x="3224707" y="2761520"/>
          <a:ext cx="3313150" cy="184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entury Schoolbook" panose="02020404030301010803"/>
            </a:rPr>
            <a:t>II. Bedürfnisse: </a:t>
          </a:r>
          <a:endParaRPr lang="en-GB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>
              <a:solidFill>
                <a:srgbClr val="000000"/>
              </a:solidFill>
              <a:latin typeface="Century Schoolbook"/>
              <a:cs typeface="Arial"/>
            </a:rPr>
            <a:t>Recyclingfähigkeit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>
              <a:solidFill>
                <a:srgbClr val="000000"/>
              </a:solidFill>
              <a:latin typeface="Century Schoolbook"/>
              <a:cs typeface="Arial"/>
            </a:rPr>
            <a:t>Umweltfreundliche Produktion</a:t>
          </a:r>
          <a:endParaRPr lang="en-GB" sz="1600" b="0" kern="1200" dirty="0">
            <a:latin typeface="Century Schoolbook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>
              <a:solidFill>
                <a:srgbClr val="000000"/>
              </a:solidFill>
              <a:latin typeface="Century Schoolbook"/>
              <a:cs typeface="Arial"/>
            </a:rPr>
            <a:t>Nachhaltige Nachfüllsysteme</a:t>
          </a:r>
          <a:endParaRPr lang="en-GB" sz="1600" b="0" kern="1200" dirty="0">
            <a:latin typeface="Century Schoolbook"/>
            <a:cs typeface="Arial"/>
          </a:endParaRPr>
        </a:p>
      </dsp:txBody>
      <dsp:txXfrm>
        <a:off x="3278617" y="2815430"/>
        <a:ext cx="3205330" cy="17328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C66DD-E3A6-4541-B642-F2694E2B46B1}">
      <dsp:nvSpPr>
        <dsp:cNvPr id="0" name=""/>
        <dsp:cNvSpPr/>
      </dsp:nvSpPr>
      <dsp:spPr>
        <a:xfrm>
          <a:off x="3276105" y="561"/>
          <a:ext cx="3313149" cy="184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latin typeface="Century Schoolbook" panose="02020404030301010803"/>
            </a:rPr>
            <a:t>I.Bedarf</a:t>
          </a:r>
          <a:r>
            <a:rPr lang="en-GB" sz="1800" kern="1200" dirty="0">
              <a:latin typeface="Century Schoolbook" panose="02020404030301010803"/>
            </a:rPr>
            <a:t>: </a:t>
          </a:r>
          <a:r>
            <a:rPr lang="en-GB" sz="1800" b="0" kern="1200" dirty="0">
              <a:solidFill>
                <a:schemeClr val="bg1"/>
              </a:solidFill>
              <a:latin typeface="Century Schoolbook" panose="02020404030301010803"/>
            </a:rPr>
            <a:t>Nachhaltigkeit</a:t>
          </a:r>
          <a:endParaRPr lang="en-GB" sz="1800" b="0" kern="1200" dirty="0">
            <a:solidFill>
              <a:schemeClr val="bg1"/>
            </a:solidFill>
          </a:endParaRPr>
        </a:p>
      </dsp:txBody>
      <dsp:txXfrm>
        <a:off x="3330015" y="54471"/>
        <a:ext cx="3205329" cy="1732818"/>
      </dsp:txXfrm>
    </dsp:sp>
    <dsp:sp modelId="{5703B73D-7663-492A-A2D2-08A94B576C19}">
      <dsp:nvSpPr>
        <dsp:cNvPr id="0" name=""/>
        <dsp:cNvSpPr/>
      </dsp:nvSpPr>
      <dsp:spPr>
        <a:xfrm rot="5400000">
          <a:off x="4587560" y="1887216"/>
          <a:ext cx="690239" cy="8282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4684193" y="1956240"/>
        <a:ext cx="496973" cy="483167"/>
      </dsp:txXfrm>
    </dsp:sp>
    <dsp:sp modelId="{7B9BD78B-DFF8-49CB-B318-D56B6B4DBFED}">
      <dsp:nvSpPr>
        <dsp:cNvPr id="0" name=""/>
        <dsp:cNvSpPr/>
      </dsp:nvSpPr>
      <dsp:spPr>
        <a:xfrm>
          <a:off x="3276105" y="2761519"/>
          <a:ext cx="3313149" cy="184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entury Schoolbook" panose="02020404030301010803"/>
            </a:rPr>
            <a:t>II. Bedarfe</a:t>
          </a:r>
          <a:endParaRPr lang="en-GB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rgbClr val="000000"/>
              </a:solidFill>
              <a:latin typeface="Century Schoolbook"/>
              <a:cs typeface="Arial"/>
            </a:rPr>
            <a:t>Wiederverwendbare und recycelbare Produkte.</a:t>
          </a:r>
          <a:endParaRPr lang="en-GB" sz="1400" kern="1200" dirty="0">
            <a:latin typeface="Century Schoolbook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rgbClr val="000000"/>
              </a:solidFill>
              <a:latin typeface="Century Schoolbook"/>
              <a:cs typeface="Arial"/>
            </a:rPr>
            <a:t>Produktion mit geringer Umweltbelastung.</a:t>
          </a:r>
          <a:endParaRPr lang="en-GB" sz="1400" kern="1200" dirty="0">
            <a:latin typeface="Century Schoolbook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err="1">
              <a:solidFill>
                <a:srgbClr val="000000"/>
              </a:solidFill>
              <a:latin typeface="Century Schoolbook"/>
              <a:cs typeface="Arial"/>
            </a:rPr>
            <a:t>Nachhaltige</a:t>
          </a:r>
          <a:r>
            <a:rPr lang="en-GB" sz="1400" kern="1200" dirty="0">
              <a:solidFill>
                <a:srgbClr val="000000"/>
              </a:solidFill>
              <a:latin typeface="Century Schoolbook"/>
              <a:cs typeface="Arial"/>
            </a:rPr>
            <a:t> </a:t>
          </a:r>
          <a:r>
            <a:rPr lang="en-GB" sz="1400" kern="1200" dirty="0" err="1">
              <a:solidFill>
                <a:srgbClr val="000000"/>
              </a:solidFill>
              <a:latin typeface="Century Schoolbook"/>
              <a:cs typeface="Arial"/>
            </a:rPr>
            <a:t>Nachfüllsysteme</a:t>
          </a:r>
          <a:r>
            <a:rPr lang="en-GB" sz="1400" kern="1200" dirty="0">
              <a:solidFill>
                <a:srgbClr val="000000"/>
              </a:solidFill>
              <a:latin typeface="Century Schoolbook"/>
              <a:cs typeface="Arial"/>
            </a:rPr>
            <a:t>, z. B. biologisch abbaubare Samenpacks.</a:t>
          </a:r>
          <a:endParaRPr lang="en-GB" sz="1400" kern="1200" dirty="0">
            <a:latin typeface="Century Schoolbook"/>
          </a:endParaRPr>
        </a:p>
      </dsp:txBody>
      <dsp:txXfrm>
        <a:off x="3330015" y="2815429"/>
        <a:ext cx="3205329" cy="1732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46A3D-422D-4D1C-A19F-841BB6958A27}" type="datetimeFigureOut">
              <a:t>1/9/2025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C7E36-8AB7-4D0C-9331-555E25DB045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6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="1" err="1"/>
              <a:t>Unternehmensbeschreibung</a:t>
            </a:r>
            <a:endParaRPr lang="en-US" b="1" err="1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Unser </a:t>
            </a:r>
            <a:r>
              <a:rPr lang="en-US" dirty="0" err="1"/>
              <a:t>Unternehmen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spezialisiert</a:t>
            </a:r>
            <a:r>
              <a:rPr lang="en-US" dirty="0"/>
              <a:t> auf die </a:t>
            </a:r>
            <a:r>
              <a:rPr lang="en-US" dirty="0" err="1"/>
              <a:t>Entwicklung</a:t>
            </a:r>
            <a:r>
              <a:rPr lang="en-US" dirty="0"/>
              <a:t>, Produktion und den Vertrieb </a:t>
            </a:r>
            <a:r>
              <a:rPr lang="en-US" dirty="0" err="1"/>
              <a:t>innovativer</a:t>
            </a:r>
            <a:r>
              <a:rPr lang="en-US" dirty="0"/>
              <a:t> Produkte für Urban Gardening und die </a:t>
            </a:r>
            <a:r>
              <a:rPr lang="en-US" dirty="0" err="1"/>
              <a:t>vertikale</a:t>
            </a:r>
            <a:r>
              <a:rPr lang="en-US" dirty="0"/>
              <a:t> </a:t>
            </a:r>
            <a:r>
              <a:rPr lang="en-US" dirty="0" err="1"/>
              <a:t>Begrünung</a:t>
            </a:r>
            <a:r>
              <a:rPr lang="en-US" dirty="0"/>
              <a:t>. Unser Ziel </a:t>
            </a:r>
            <a:r>
              <a:rPr lang="en-US" dirty="0" err="1"/>
              <a:t>ist</a:t>
            </a:r>
            <a:r>
              <a:rPr lang="en-US" dirty="0"/>
              <a:t> es, </a:t>
            </a:r>
            <a:r>
              <a:rPr lang="en-US" dirty="0" err="1"/>
              <a:t>Stadtbewohnern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,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Lebensräume</a:t>
            </a:r>
            <a:r>
              <a:rPr lang="en-US" dirty="0"/>
              <a:t> </a:t>
            </a:r>
            <a:r>
              <a:rPr lang="en-US" dirty="0" err="1"/>
              <a:t>nachhaltig</a:t>
            </a:r>
            <a:r>
              <a:rPr lang="en-US" dirty="0"/>
              <a:t> und </a:t>
            </a:r>
            <a:r>
              <a:rPr lang="en-US" dirty="0" err="1"/>
              <a:t>grün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gestalten, </a:t>
            </a:r>
            <a:r>
              <a:rPr lang="en-US" dirty="0" err="1"/>
              <a:t>während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gleichzeitig</a:t>
            </a:r>
            <a:r>
              <a:rPr lang="en-US" dirty="0"/>
              <a:t> von den </a:t>
            </a:r>
            <a:r>
              <a:rPr lang="en-US" dirty="0" err="1"/>
              <a:t>Vorteilen</a:t>
            </a:r>
            <a:r>
              <a:rPr lang="en-US" dirty="0"/>
              <a:t> </a:t>
            </a:r>
            <a:r>
              <a:rPr lang="en-US" dirty="0" err="1"/>
              <a:t>lokaler</a:t>
            </a:r>
            <a:r>
              <a:rPr lang="en-US" dirty="0"/>
              <a:t> </a:t>
            </a:r>
            <a:r>
              <a:rPr lang="en-US" dirty="0" err="1"/>
              <a:t>Lebensmittelproduktion</a:t>
            </a:r>
            <a:r>
              <a:rPr lang="en-US" dirty="0"/>
              <a:t> </a:t>
            </a:r>
            <a:r>
              <a:rPr lang="en-US" dirty="0" err="1"/>
              <a:t>profitieren</a:t>
            </a:r>
            <a:r>
              <a:rPr lang="en-US" dirty="0"/>
              <a:t>.</a:t>
            </a:r>
            <a:endParaRPr lang="en-GB" dirty="0"/>
          </a:p>
          <a:p>
            <a:r>
              <a:rPr lang="en-US" dirty="0"/>
              <a:t>Urban Gardening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Trend – 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Schritt in </a:t>
            </a:r>
            <a:r>
              <a:rPr lang="en-US" dirty="0" err="1"/>
              <a:t>Richtung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umweltbewussteren</a:t>
            </a:r>
            <a:r>
              <a:rPr lang="en-US" dirty="0"/>
              <a:t> </a:t>
            </a:r>
            <a:r>
              <a:rPr lang="en-US" dirty="0" err="1"/>
              <a:t>Lebensweise</a:t>
            </a:r>
            <a:r>
              <a:rPr lang="en-US" dirty="0"/>
              <a:t>. </a:t>
            </a:r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modularen</a:t>
            </a:r>
            <a:r>
              <a:rPr lang="en-US" dirty="0"/>
              <a:t> </a:t>
            </a:r>
            <a:r>
              <a:rPr lang="en-US" dirty="0" err="1"/>
              <a:t>Pflanzsysteme</a:t>
            </a:r>
            <a:r>
              <a:rPr lang="en-US" dirty="0"/>
              <a:t> und </a:t>
            </a:r>
            <a:r>
              <a:rPr lang="en-US" dirty="0" err="1"/>
              <a:t>nachhaltigen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</a:t>
            </a:r>
            <a:r>
              <a:rPr lang="en-US" dirty="0" err="1"/>
              <a:t>erlauben</a:t>
            </a:r>
            <a:r>
              <a:rPr lang="en-US" dirty="0"/>
              <a:t> es </a:t>
            </a:r>
            <a:r>
              <a:rPr lang="en-US" dirty="0" err="1"/>
              <a:t>Privathaushalten</a:t>
            </a:r>
            <a:r>
              <a:rPr lang="en-US" dirty="0"/>
              <a:t>, </a:t>
            </a:r>
            <a:r>
              <a:rPr lang="en-US" dirty="0" err="1"/>
              <a:t>frische</a:t>
            </a:r>
            <a:r>
              <a:rPr lang="en-US" dirty="0"/>
              <a:t> Lebensmittel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Gemüse</a:t>
            </a:r>
            <a:r>
              <a:rPr lang="en-US" dirty="0"/>
              <a:t>, Beeren und </a:t>
            </a:r>
            <a:r>
              <a:rPr lang="en-US" dirty="0" err="1"/>
              <a:t>Kräuter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auf </a:t>
            </a:r>
            <a:r>
              <a:rPr lang="en-US" dirty="0" err="1"/>
              <a:t>Balkonen</a:t>
            </a:r>
            <a:r>
              <a:rPr lang="en-US" dirty="0"/>
              <a:t>, </a:t>
            </a:r>
            <a:r>
              <a:rPr lang="en-US" dirty="0" err="1"/>
              <a:t>Terrassen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sogar</a:t>
            </a:r>
            <a:r>
              <a:rPr lang="en-US" dirty="0"/>
              <a:t> in </a:t>
            </a:r>
            <a:r>
              <a:rPr lang="en-US" dirty="0" err="1"/>
              <a:t>Küchen</a:t>
            </a:r>
            <a:r>
              <a:rPr lang="en-US" dirty="0"/>
              <a:t> </a:t>
            </a:r>
            <a:r>
              <a:rPr lang="en-US" dirty="0" err="1"/>
              <a:t>anzubauen</a:t>
            </a:r>
            <a:r>
              <a:rPr lang="en-US" dirty="0"/>
              <a:t>. Damit </a:t>
            </a:r>
            <a:r>
              <a:rPr lang="en-US" dirty="0" err="1"/>
              <a:t>tragen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gesünderen</a:t>
            </a:r>
            <a:r>
              <a:rPr lang="en-US" dirty="0"/>
              <a:t> </a:t>
            </a:r>
            <a:r>
              <a:rPr lang="en-US" dirty="0" err="1"/>
              <a:t>Ernährung</a:t>
            </a:r>
            <a:r>
              <a:rPr lang="en-US" dirty="0"/>
              <a:t>,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bewussteren</a:t>
            </a:r>
            <a:r>
              <a:rPr lang="en-US" dirty="0"/>
              <a:t> </a:t>
            </a:r>
            <a:r>
              <a:rPr lang="en-US" dirty="0" err="1"/>
              <a:t>Konsum</a:t>
            </a:r>
            <a:r>
              <a:rPr lang="en-US" dirty="0"/>
              <a:t> und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positiven</a:t>
            </a:r>
            <a:r>
              <a:rPr lang="en-US" dirty="0"/>
              <a:t> </a:t>
            </a:r>
            <a:r>
              <a:rPr lang="en-US" dirty="0" err="1"/>
              <a:t>ökologischen</a:t>
            </a:r>
            <a:r>
              <a:rPr lang="en-US" dirty="0"/>
              <a:t> Bilanz </a:t>
            </a:r>
            <a:r>
              <a:rPr lang="en-US" dirty="0" err="1"/>
              <a:t>bei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2. Mission</a:t>
            </a:r>
            <a:endParaRPr lang="en-GB" dirty="0"/>
          </a:p>
          <a:p>
            <a:r>
              <a:rPr lang="en-US" dirty="0" err="1"/>
              <a:t>Unsere</a:t>
            </a:r>
            <a:r>
              <a:rPr lang="en-US" dirty="0"/>
              <a:t> Mission </a:t>
            </a:r>
            <a:r>
              <a:rPr lang="en-US" dirty="0" err="1"/>
              <a:t>ist</a:t>
            </a:r>
            <a:r>
              <a:rPr lang="en-US" dirty="0"/>
              <a:t> es, </a:t>
            </a:r>
            <a:r>
              <a:rPr lang="en-US" dirty="0" err="1"/>
              <a:t>nachhaltige</a:t>
            </a:r>
            <a:r>
              <a:rPr lang="en-US" dirty="0"/>
              <a:t>, </a:t>
            </a:r>
            <a:r>
              <a:rPr lang="en-US" dirty="0" err="1"/>
              <a:t>lokale</a:t>
            </a:r>
            <a:r>
              <a:rPr lang="en-US" dirty="0"/>
              <a:t> und </a:t>
            </a:r>
            <a:r>
              <a:rPr lang="en-US" dirty="0" err="1"/>
              <a:t>qualitativ</a:t>
            </a:r>
            <a:r>
              <a:rPr lang="en-US" dirty="0"/>
              <a:t> </a:t>
            </a:r>
            <a:r>
              <a:rPr lang="en-US" dirty="0" err="1"/>
              <a:t>hochwertige</a:t>
            </a:r>
            <a:r>
              <a:rPr lang="en-US" dirty="0"/>
              <a:t> </a:t>
            </a:r>
            <a:r>
              <a:rPr lang="en-US" dirty="0" err="1"/>
              <a:t>Lebensmittelproduktion</a:t>
            </a:r>
            <a:r>
              <a:rPr lang="en-US" dirty="0"/>
              <a:t> für </a:t>
            </a:r>
            <a:r>
              <a:rPr lang="en-US" dirty="0" err="1"/>
              <a:t>Privathaushalte</a:t>
            </a:r>
            <a:r>
              <a:rPr lang="en-US" dirty="0"/>
              <a:t> in </a:t>
            </a:r>
            <a:r>
              <a:rPr lang="en-US" dirty="0" err="1"/>
              <a:t>urbanen</a:t>
            </a:r>
            <a:r>
              <a:rPr lang="en-US" dirty="0"/>
              <a:t> </a:t>
            </a:r>
            <a:r>
              <a:rPr lang="en-US" dirty="0" err="1"/>
              <a:t>Gebieten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fördern</a:t>
            </a:r>
            <a:r>
              <a:rPr lang="en-US" dirty="0"/>
              <a:t>. Mit </a:t>
            </a:r>
            <a:r>
              <a:rPr lang="en-US" dirty="0" err="1"/>
              <a:t>unseren</a:t>
            </a:r>
            <a:r>
              <a:rPr lang="en-US" dirty="0"/>
              <a:t> </a:t>
            </a:r>
            <a:r>
              <a:rPr lang="en-US" dirty="0" err="1"/>
              <a:t>durchdachten</a:t>
            </a:r>
            <a:r>
              <a:rPr lang="en-US" dirty="0"/>
              <a:t> </a:t>
            </a:r>
            <a:r>
              <a:rPr lang="en-US" dirty="0" err="1"/>
              <a:t>Produkten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Menschen </a:t>
            </a:r>
            <a:r>
              <a:rPr lang="en-US" dirty="0" err="1"/>
              <a:t>dazu</a:t>
            </a:r>
            <a:r>
              <a:rPr lang="en-US" dirty="0"/>
              <a:t> </a:t>
            </a:r>
            <a:r>
              <a:rPr lang="en-US" dirty="0" err="1"/>
              <a:t>inspirieren</a:t>
            </a:r>
            <a:r>
              <a:rPr lang="en-US" dirty="0"/>
              <a:t>,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Lebensmittel </a:t>
            </a:r>
            <a:r>
              <a:rPr lang="en-US" dirty="0" err="1"/>
              <a:t>anzubauen</a:t>
            </a:r>
            <a:r>
              <a:rPr lang="en-US" dirty="0"/>
              <a:t>, die </a:t>
            </a:r>
            <a:r>
              <a:rPr lang="en-US" dirty="0" err="1"/>
              <a:t>Natur</a:t>
            </a:r>
            <a:r>
              <a:rPr lang="en-US" dirty="0"/>
              <a:t> in die Stadt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holen</a:t>
            </a:r>
            <a:r>
              <a:rPr lang="en-US" dirty="0"/>
              <a:t> und die Freude an der </a:t>
            </a:r>
            <a:r>
              <a:rPr lang="en-US" dirty="0" err="1"/>
              <a:t>Selbstversorgung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entdecken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3. Vision</a:t>
            </a:r>
            <a:endParaRPr lang="en-GB" dirty="0"/>
          </a:p>
          <a:p>
            <a:r>
              <a:rPr lang="en-US" dirty="0" err="1"/>
              <a:t>Unsere</a:t>
            </a:r>
            <a:r>
              <a:rPr lang="en-US" dirty="0"/>
              <a:t> Vision </a:t>
            </a:r>
            <a:r>
              <a:rPr lang="en-US" dirty="0" err="1"/>
              <a:t>ist</a:t>
            </a:r>
            <a:r>
              <a:rPr lang="en-US" dirty="0"/>
              <a:t> es, </a:t>
            </a:r>
            <a:r>
              <a:rPr lang="en-US" dirty="0" err="1"/>
              <a:t>führend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Vertrieb von </a:t>
            </a:r>
            <a:r>
              <a:rPr lang="en-US" dirty="0" err="1"/>
              <a:t>Saatgut</a:t>
            </a:r>
            <a:r>
              <a:rPr lang="en-US" dirty="0"/>
              <a:t>, </a:t>
            </a:r>
            <a:r>
              <a:rPr lang="en-US" dirty="0" err="1"/>
              <a:t>Pflanzsystemen</a:t>
            </a:r>
            <a:r>
              <a:rPr lang="en-US" dirty="0"/>
              <a:t> und </a:t>
            </a:r>
            <a:r>
              <a:rPr lang="en-US" dirty="0" err="1"/>
              <a:t>Zubehör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die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wesentlichen</a:t>
            </a:r>
            <a:r>
              <a:rPr lang="en-US" dirty="0"/>
              <a:t> </a:t>
            </a:r>
            <a:r>
              <a:rPr lang="en-US" dirty="0" err="1"/>
              <a:t>Beitrag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gesunden</a:t>
            </a:r>
            <a:r>
              <a:rPr lang="en-US" dirty="0"/>
              <a:t> </a:t>
            </a:r>
            <a:r>
              <a:rPr lang="en-US" dirty="0" err="1"/>
              <a:t>Ernährung</a:t>
            </a:r>
            <a:r>
              <a:rPr lang="en-US" dirty="0"/>
              <a:t> und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nachhaltigen</a:t>
            </a:r>
            <a:r>
              <a:rPr lang="en-US" dirty="0"/>
              <a:t> </a:t>
            </a:r>
            <a:r>
              <a:rPr lang="en-US" dirty="0" err="1"/>
              <a:t>Lebensstil</a:t>
            </a:r>
            <a:r>
              <a:rPr lang="en-US" dirty="0"/>
              <a:t> </a:t>
            </a:r>
            <a:r>
              <a:rPr lang="en-US" dirty="0" err="1"/>
              <a:t>leisten</a:t>
            </a:r>
            <a:r>
              <a:rPr lang="en-US" dirty="0"/>
              <a:t>. Wir </a:t>
            </a:r>
            <a:r>
              <a:rPr lang="en-US" dirty="0" err="1"/>
              <a:t>möchten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Stadtbewohner</a:t>
            </a:r>
            <a:r>
              <a:rPr lang="en-US" dirty="0"/>
              <a:t> die </a:t>
            </a:r>
            <a:r>
              <a:rPr lang="en-US" dirty="0" err="1"/>
              <a:t>Möglichkeit</a:t>
            </a:r>
            <a:r>
              <a:rPr lang="en-US" dirty="0"/>
              <a:t> hat, seinen Lebensraum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grüne</a:t>
            </a:r>
            <a:r>
              <a:rPr lang="en-US" dirty="0"/>
              <a:t> Oase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verwandeln</a:t>
            </a:r>
            <a:r>
              <a:rPr lang="en-US" dirty="0"/>
              <a:t>, in der </a:t>
            </a:r>
            <a:r>
              <a:rPr lang="en-US" dirty="0" err="1"/>
              <a:t>Genuss</a:t>
            </a:r>
            <a:r>
              <a:rPr lang="en-US" dirty="0"/>
              <a:t>, </a:t>
            </a:r>
            <a:r>
              <a:rPr lang="en-US" dirty="0" err="1"/>
              <a:t>Umweltbewusstsein</a:t>
            </a:r>
            <a:r>
              <a:rPr lang="en-US" dirty="0"/>
              <a:t> und Innovation Hand in Hand </a:t>
            </a:r>
            <a:r>
              <a:rPr lang="en-US" dirty="0" err="1"/>
              <a:t>gehen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 err="1"/>
              <a:t>Unsere</a:t>
            </a:r>
            <a:r>
              <a:rPr lang="en-GB" b="1" dirty="0"/>
              <a:t> </a:t>
            </a:r>
            <a:r>
              <a:rPr lang="en-GB" b="1" dirty="0" err="1"/>
              <a:t>Werte</a:t>
            </a:r>
            <a:endParaRPr lang="en-GB" dirty="0" err="1"/>
          </a:p>
          <a:p>
            <a:pPr marL="285750" indent="-285750">
              <a:buAutoNum type="arabicPeriod"/>
            </a:pPr>
            <a:r>
              <a:rPr lang="en-US" b="1" dirty="0" err="1"/>
              <a:t>Nachhaltigkeit</a:t>
            </a:r>
            <a:r>
              <a:rPr lang="en-US" b="1" dirty="0"/>
              <a:t>:</a:t>
            </a:r>
            <a:r>
              <a:rPr lang="en-US" dirty="0"/>
              <a:t> Wir </a:t>
            </a:r>
            <a:r>
              <a:rPr lang="en-US" dirty="0" err="1"/>
              <a:t>setzen</a:t>
            </a:r>
            <a:r>
              <a:rPr lang="en-US" dirty="0"/>
              <a:t> auf </a:t>
            </a:r>
            <a:r>
              <a:rPr lang="en-US" dirty="0" err="1"/>
              <a:t>umweltfreundliche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und </a:t>
            </a:r>
            <a:r>
              <a:rPr lang="en-US" dirty="0" err="1"/>
              <a:t>fördern</a:t>
            </a:r>
            <a:r>
              <a:rPr lang="en-US" dirty="0"/>
              <a:t> den </a:t>
            </a:r>
            <a:r>
              <a:rPr lang="en-US" dirty="0" err="1"/>
              <a:t>bewussten</a:t>
            </a:r>
            <a:r>
              <a:rPr lang="en-US" dirty="0"/>
              <a:t> </a:t>
            </a:r>
            <a:r>
              <a:rPr lang="en-US" dirty="0" err="1"/>
              <a:t>Umgang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Ressourcen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AutoNum type="arabicPeriod"/>
            </a:pPr>
            <a:r>
              <a:rPr lang="en-US" b="1" dirty="0"/>
              <a:t>Innovation:</a:t>
            </a:r>
            <a:r>
              <a:rPr lang="en-US" dirty="0"/>
              <a:t> </a:t>
            </a:r>
            <a:r>
              <a:rPr lang="en-US" dirty="0" err="1"/>
              <a:t>Unsere</a:t>
            </a:r>
            <a:r>
              <a:rPr lang="en-US" dirty="0"/>
              <a:t> Produkte </a:t>
            </a:r>
            <a:r>
              <a:rPr lang="en-US" dirty="0" err="1"/>
              <a:t>sind</a:t>
            </a:r>
            <a:r>
              <a:rPr lang="en-US" dirty="0"/>
              <a:t> modular, </a:t>
            </a:r>
            <a:r>
              <a:rPr lang="en-US" dirty="0" err="1"/>
              <a:t>platzsparend</a:t>
            </a:r>
            <a:r>
              <a:rPr lang="en-US" dirty="0"/>
              <a:t> und auf die </a:t>
            </a:r>
            <a:r>
              <a:rPr lang="en-US" dirty="0" err="1"/>
              <a:t>Bedürfnisse</a:t>
            </a:r>
            <a:r>
              <a:rPr lang="en-US" dirty="0"/>
              <a:t> moderner </a:t>
            </a:r>
            <a:r>
              <a:rPr lang="en-US" dirty="0" err="1"/>
              <a:t>Stadtbewohner</a:t>
            </a:r>
            <a:r>
              <a:rPr lang="en-US" dirty="0"/>
              <a:t> </a:t>
            </a:r>
            <a:r>
              <a:rPr lang="en-US" dirty="0" err="1"/>
              <a:t>zugeschnitten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AutoNum type="arabicPeriod"/>
            </a:pPr>
            <a:r>
              <a:rPr lang="en-US" b="1" dirty="0" err="1"/>
              <a:t>Lebensqualität</a:t>
            </a:r>
            <a:r>
              <a:rPr lang="en-US" b="1" dirty="0"/>
              <a:t>:</a:t>
            </a:r>
            <a:r>
              <a:rPr lang="en-US" dirty="0"/>
              <a:t> Durch die </a:t>
            </a:r>
            <a:r>
              <a:rPr lang="en-US" dirty="0" err="1"/>
              <a:t>Begrünung</a:t>
            </a:r>
            <a:r>
              <a:rPr lang="en-US" dirty="0"/>
              <a:t> von </a:t>
            </a:r>
            <a:r>
              <a:rPr lang="en-US" dirty="0" err="1"/>
              <a:t>Wohnungen</a:t>
            </a:r>
            <a:r>
              <a:rPr lang="en-US" dirty="0"/>
              <a:t> und </a:t>
            </a:r>
            <a:r>
              <a:rPr lang="en-US" dirty="0" err="1"/>
              <a:t>Balkonen</a:t>
            </a:r>
            <a:r>
              <a:rPr lang="en-US" dirty="0"/>
              <a:t> </a:t>
            </a:r>
            <a:r>
              <a:rPr lang="en-US" dirty="0" err="1"/>
              <a:t>schaffen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Wohlfühloasen</a:t>
            </a:r>
            <a:r>
              <a:rPr lang="en-US" dirty="0"/>
              <a:t> und </a:t>
            </a:r>
            <a:r>
              <a:rPr lang="en-US" dirty="0" err="1"/>
              <a:t>steigern</a:t>
            </a:r>
            <a:r>
              <a:rPr lang="en-US" dirty="0"/>
              <a:t> die </a:t>
            </a:r>
            <a:r>
              <a:rPr lang="en-US" dirty="0" err="1"/>
              <a:t>Lebensqualität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Kunden.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AutoNum type="arabicPeriod"/>
            </a:pPr>
            <a:r>
              <a:rPr lang="en-US" b="1" dirty="0"/>
              <a:t>Gesundheit:</a:t>
            </a:r>
            <a:r>
              <a:rPr lang="en-US" dirty="0"/>
              <a:t> Wir </a:t>
            </a:r>
            <a:r>
              <a:rPr lang="en-US" dirty="0" err="1"/>
              <a:t>unterstützen</a:t>
            </a:r>
            <a:r>
              <a:rPr lang="en-US" dirty="0"/>
              <a:t> die </a:t>
            </a:r>
            <a:r>
              <a:rPr lang="en-US" dirty="0" err="1"/>
              <a:t>lokale</a:t>
            </a:r>
            <a:r>
              <a:rPr lang="en-US" dirty="0"/>
              <a:t> Produktion von </a:t>
            </a:r>
            <a:r>
              <a:rPr lang="en-US" dirty="0" err="1"/>
              <a:t>frischen</a:t>
            </a:r>
            <a:r>
              <a:rPr lang="en-US" dirty="0"/>
              <a:t>, </a:t>
            </a:r>
            <a:r>
              <a:rPr lang="en-US" dirty="0" err="1"/>
              <a:t>gesunden</a:t>
            </a:r>
            <a:r>
              <a:rPr lang="en-US" dirty="0"/>
              <a:t> </a:t>
            </a:r>
            <a:r>
              <a:rPr lang="en-US" dirty="0" err="1"/>
              <a:t>Lebensmitteln</a:t>
            </a:r>
            <a:r>
              <a:rPr lang="en-US" dirty="0"/>
              <a:t> und </a:t>
            </a:r>
            <a:r>
              <a:rPr lang="en-US" dirty="0" err="1"/>
              <a:t>reduzieren</a:t>
            </a:r>
            <a:r>
              <a:rPr lang="en-US" dirty="0"/>
              <a:t> </a:t>
            </a:r>
            <a:r>
              <a:rPr lang="en-US" dirty="0" err="1"/>
              <a:t>Abhängigkeiten</a:t>
            </a:r>
            <a:r>
              <a:rPr lang="en-US" dirty="0"/>
              <a:t> von </a:t>
            </a:r>
            <a:r>
              <a:rPr lang="en-US" dirty="0" err="1"/>
              <a:t>industriellen</a:t>
            </a:r>
            <a:r>
              <a:rPr lang="en-US" dirty="0"/>
              <a:t> </a:t>
            </a:r>
            <a:r>
              <a:rPr lang="en-US" dirty="0" err="1"/>
              <a:t>Lieferketten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45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4. </a:t>
            </a:r>
            <a:r>
              <a:rPr lang="en-GB" b="1" dirty="0" err="1"/>
              <a:t>Kaufverhalten</a:t>
            </a:r>
            <a:r>
              <a:rPr lang="en-GB" b="1" dirty="0"/>
              <a:t>: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US" b="1" dirty="0" err="1"/>
              <a:t>Kanalpräferenzen</a:t>
            </a:r>
            <a:r>
              <a:rPr lang="en-US" b="1" dirty="0"/>
              <a:t>:</a:t>
            </a:r>
            <a:endParaRPr lang="en-GB" dirty="0"/>
          </a:p>
          <a:p>
            <a:r>
              <a:rPr lang="en-US" dirty="0" err="1"/>
              <a:t>Zielgruppe</a:t>
            </a:r>
            <a:r>
              <a:rPr lang="en-US" dirty="0"/>
              <a:t>: </a:t>
            </a:r>
            <a:endParaRPr lang="en-GB" dirty="0"/>
          </a:p>
          <a:p>
            <a:pPr marL="171450" lvl="1" indent="-171450">
              <a:buFont typeface="Arial"/>
              <a:buChar char="•"/>
            </a:pPr>
            <a:r>
              <a:rPr lang="en-US" dirty="0"/>
              <a:t>Online-affine Käufer, die </a:t>
            </a:r>
            <a:r>
              <a:rPr lang="en-US" err="1"/>
              <a:t>bequem</a:t>
            </a:r>
            <a:r>
              <a:rPr lang="en-US" dirty="0"/>
              <a:t> von </a:t>
            </a:r>
            <a:r>
              <a:rPr lang="en-US" err="1"/>
              <a:t>zu</a:t>
            </a:r>
            <a:r>
              <a:rPr lang="en-US" dirty="0"/>
              <a:t> Hause </a:t>
            </a:r>
            <a:r>
              <a:rPr lang="en-US" err="1"/>
              <a:t>aus</a:t>
            </a:r>
            <a:r>
              <a:rPr lang="en-US" dirty="0"/>
              <a:t> </a:t>
            </a:r>
            <a:r>
              <a:rPr lang="en-US" err="1"/>
              <a:t>bestellen</a:t>
            </a:r>
            <a:r>
              <a:rPr lang="en-US" dirty="0"/>
              <a:t> </a:t>
            </a:r>
            <a:r>
              <a:rPr lang="en-US" err="1"/>
              <a:t>möchten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lvl="1" indent="-171450">
              <a:buFont typeface="Arial"/>
              <a:buChar char="•"/>
            </a:pPr>
            <a:r>
              <a:rPr lang="en-US" err="1"/>
              <a:t>Stationäre</a:t>
            </a:r>
            <a:r>
              <a:rPr lang="en-US" dirty="0"/>
              <a:t> Käufer, die Produkte gerne </a:t>
            </a:r>
            <a:r>
              <a:rPr lang="en-US" err="1"/>
              <a:t>vor</a:t>
            </a:r>
            <a:r>
              <a:rPr lang="en-US" dirty="0"/>
              <a:t> Ort </a:t>
            </a:r>
            <a:r>
              <a:rPr lang="en-US" err="1"/>
              <a:t>inspizieren</a:t>
            </a:r>
            <a:r>
              <a:rPr lang="en-US" dirty="0"/>
              <a:t> und </a:t>
            </a:r>
            <a:r>
              <a:rPr lang="en-US" err="1"/>
              <a:t>persönliche</a:t>
            </a:r>
            <a:r>
              <a:rPr lang="en-US" dirty="0"/>
              <a:t> </a:t>
            </a:r>
            <a:r>
              <a:rPr lang="en-US" err="1"/>
              <a:t>Beratung</a:t>
            </a:r>
            <a:r>
              <a:rPr lang="en-US" dirty="0"/>
              <a:t> </a:t>
            </a:r>
            <a:r>
              <a:rPr lang="en-US" err="1"/>
              <a:t>schätzen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lvl="1" indent="-171450">
              <a:buFont typeface="Arial"/>
              <a:buChar char="•"/>
            </a:pPr>
            <a:r>
              <a:rPr lang="en-US" err="1"/>
              <a:t>Hybride</a:t>
            </a:r>
            <a:r>
              <a:rPr lang="en-US" dirty="0"/>
              <a:t> Käufer, die </a:t>
            </a:r>
            <a:r>
              <a:rPr lang="en-US" err="1"/>
              <a:t>zwischen</a:t>
            </a:r>
            <a:r>
              <a:rPr lang="en-US" dirty="0"/>
              <a:t> Online- und Offline-</a:t>
            </a:r>
            <a:r>
              <a:rPr lang="en-US" err="1"/>
              <a:t>Kanälen</a:t>
            </a:r>
            <a:r>
              <a:rPr lang="en-US" dirty="0"/>
              <a:t> </a:t>
            </a:r>
            <a:r>
              <a:rPr lang="en-US" err="1"/>
              <a:t>wechseln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0" lvl="1"/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 err="1"/>
              <a:t>Kaufgewohnheiten</a:t>
            </a:r>
            <a:r>
              <a:rPr lang="en-US" b="1" dirty="0"/>
              <a:t>:</a:t>
            </a:r>
            <a:endParaRPr lang="en-GB" dirty="0"/>
          </a:p>
          <a:p>
            <a:r>
              <a:rPr lang="en-US" dirty="0" err="1"/>
              <a:t>Zielgruppe</a:t>
            </a:r>
            <a:r>
              <a:rPr lang="en-US" dirty="0"/>
              <a:t>: </a:t>
            </a:r>
            <a:endParaRPr lang="en-GB" dirty="0"/>
          </a:p>
          <a:p>
            <a:pPr marL="171450" lvl="1" indent="-171450">
              <a:buFont typeface="Arial"/>
              <a:buChar char="•"/>
            </a:pPr>
            <a:r>
              <a:rPr lang="en-US" dirty="0"/>
              <a:t>Käufer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saisonalem</a:t>
            </a:r>
            <a:r>
              <a:rPr lang="en-US" dirty="0"/>
              <a:t> Interesse (z. B. Urban Gardening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Frühjahr</a:t>
            </a:r>
            <a:r>
              <a:rPr lang="en-US" dirty="0"/>
              <a:t>/Sommer </a:t>
            </a:r>
            <a:r>
              <a:rPr lang="en-US" dirty="0" err="1"/>
              <a:t>besonders</a:t>
            </a:r>
            <a:r>
              <a:rPr lang="en-US" dirty="0"/>
              <a:t> relevant).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171450" lvl="1" indent="-171450">
              <a:buFont typeface="Arial"/>
              <a:buChar char="•"/>
            </a:pPr>
            <a:r>
              <a:rPr lang="en-US" err="1"/>
              <a:t>Wiederholungskäufer</a:t>
            </a:r>
            <a:r>
              <a:rPr lang="en-US" dirty="0"/>
              <a:t>, die </a:t>
            </a:r>
            <a:r>
              <a:rPr lang="en-US" err="1"/>
              <a:t>Zubehör</a:t>
            </a:r>
            <a:r>
              <a:rPr lang="en-US" dirty="0"/>
              <a:t>, Samen </a:t>
            </a:r>
            <a:r>
              <a:rPr lang="en-US" err="1"/>
              <a:t>oder</a:t>
            </a:r>
            <a:r>
              <a:rPr lang="en-US" dirty="0"/>
              <a:t> </a:t>
            </a:r>
            <a:r>
              <a:rPr lang="en-US" err="1"/>
              <a:t>Ergänzungsprodukte</a:t>
            </a:r>
            <a:r>
              <a:rPr lang="en-US" dirty="0"/>
              <a:t> </a:t>
            </a:r>
            <a:r>
              <a:rPr lang="en-US" err="1"/>
              <a:t>regelmäßig</a:t>
            </a:r>
            <a:r>
              <a:rPr lang="en-US" dirty="0"/>
              <a:t> </a:t>
            </a:r>
            <a:r>
              <a:rPr lang="en-US" err="1"/>
              <a:t>nachkaufen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342900" lvl="1" indent="-34290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lvl="1" indent="-171450">
              <a:buFont typeface="Arial"/>
              <a:buChar char="•"/>
            </a:pPr>
            <a:r>
              <a:rPr lang="en-US" b="1" err="1">
                <a:ea typeface="Calibri" panose="020F0502020204030204"/>
                <a:cs typeface="Calibri" panose="020F0502020204030204"/>
              </a:rPr>
              <a:t>Preissensibilität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:</a:t>
            </a:r>
          </a:p>
          <a:p>
            <a:pPr marL="171450" lvl="1" indent="-171450">
              <a:buFont typeface="Arial"/>
              <a:buChar char="•"/>
            </a:pPr>
            <a:r>
              <a:rPr lang="en-US" err="1"/>
              <a:t>Zielgruppe</a:t>
            </a:r>
            <a:r>
              <a:rPr lang="en-US" dirty="0"/>
              <a:t>: </a:t>
            </a:r>
          </a:p>
          <a:p>
            <a:pPr marL="171450" lvl="1" indent="-171450">
              <a:buFont typeface="Arial"/>
              <a:buChar char="•"/>
            </a:pPr>
            <a:r>
              <a:rPr lang="en-US" dirty="0" err="1"/>
              <a:t>Preisbewusste</a:t>
            </a:r>
            <a:r>
              <a:rPr lang="en-US" dirty="0"/>
              <a:t> Käufer, die </a:t>
            </a:r>
            <a:r>
              <a:rPr lang="en-US" dirty="0" err="1"/>
              <a:t>erschwingliche</a:t>
            </a:r>
            <a:r>
              <a:rPr lang="en-US" dirty="0"/>
              <a:t>, </a:t>
            </a:r>
            <a:r>
              <a:rPr lang="en-US" dirty="0" err="1"/>
              <a:t>funktionale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lvl="1" indent="-171450">
              <a:buFont typeface="Arial"/>
              <a:buChar char="•"/>
            </a:pPr>
            <a:r>
              <a:rPr lang="en-US" dirty="0" err="1"/>
              <a:t>Qualitätsorientierte</a:t>
            </a:r>
            <a:r>
              <a:rPr lang="en-US" dirty="0"/>
              <a:t> Käufer, die </a:t>
            </a:r>
            <a:r>
              <a:rPr lang="en-US" dirty="0" err="1"/>
              <a:t>bereit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, für </a:t>
            </a:r>
            <a:r>
              <a:rPr lang="en-US" dirty="0" err="1"/>
              <a:t>nachhaltige</a:t>
            </a:r>
            <a:r>
              <a:rPr lang="en-US" dirty="0"/>
              <a:t> und </a:t>
            </a:r>
            <a:r>
              <a:rPr lang="en-US" dirty="0" err="1"/>
              <a:t>ästhetische</a:t>
            </a:r>
            <a:r>
              <a:rPr lang="en-US" dirty="0"/>
              <a:t> Produkte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bezahlen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0" lvl="1"/>
            <a:endParaRPr lang="en-US" dirty="0">
              <a:ea typeface="Calibri"/>
              <a:cs typeface="Calibri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b="1" dirty="0" err="1"/>
              <a:t>Zusammengefasst</a:t>
            </a:r>
            <a:r>
              <a:rPr lang="en-GB" b="1" dirty="0"/>
              <a:t>: </a:t>
            </a:r>
            <a:r>
              <a:rPr lang="en-GB" b="1" dirty="0" err="1"/>
              <a:t>Auswahlkriterien</a:t>
            </a:r>
            <a:r>
              <a:rPr lang="en-GB" b="1" dirty="0"/>
              <a:t> für </a:t>
            </a:r>
            <a:r>
              <a:rPr lang="en-GB" b="1" dirty="0" err="1"/>
              <a:t>Ihre</a:t>
            </a:r>
            <a:r>
              <a:rPr lang="en-GB" b="1" dirty="0"/>
              <a:t> </a:t>
            </a:r>
            <a:r>
              <a:rPr lang="en-GB" b="1" dirty="0" err="1"/>
              <a:t>Zielgruppe</a:t>
            </a:r>
            <a:endParaRPr lang="en-GB" dirty="0" err="1"/>
          </a:p>
          <a:p>
            <a:pPr marL="285750" indent="-285750">
              <a:buFont typeface="Arial,Sans-Serif"/>
              <a:buChar char="•"/>
            </a:pPr>
            <a:r>
              <a:rPr lang="en-US" b="1" dirty="0" err="1"/>
              <a:t>Wohnsituation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Stadtbewohner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begrenztem</a:t>
            </a:r>
            <a:r>
              <a:rPr lang="en-US" dirty="0"/>
              <a:t> Platz für </a:t>
            </a:r>
            <a:r>
              <a:rPr lang="en-US" dirty="0" err="1"/>
              <a:t>Gartenarbeit</a:t>
            </a:r>
            <a:r>
              <a:rPr lang="en-US" dirty="0"/>
              <a:t> (</a:t>
            </a:r>
            <a:r>
              <a:rPr lang="en-US" dirty="0" err="1"/>
              <a:t>Balkon</a:t>
            </a:r>
            <a:r>
              <a:rPr lang="en-US" dirty="0"/>
              <a:t>,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Terrassen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Innenräume</a:t>
            </a:r>
            <a:r>
              <a:rPr lang="en-US" dirty="0"/>
              <a:t>).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US" b="1" dirty="0" err="1"/>
              <a:t>Nachhaltigkeitsbewusstsein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, die </a:t>
            </a:r>
            <a:r>
              <a:rPr lang="en-US" dirty="0" err="1"/>
              <a:t>umweltfreundliche</a:t>
            </a:r>
            <a:r>
              <a:rPr lang="en-US" dirty="0"/>
              <a:t> Produkte </a:t>
            </a:r>
            <a:r>
              <a:rPr lang="en-US" dirty="0" err="1"/>
              <a:t>schätzen</a:t>
            </a:r>
            <a:r>
              <a:rPr lang="en-US" dirty="0"/>
              <a:t> und </a:t>
            </a:r>
            <a:r>
              <a:rPr lang="en-US" dirty="0" err="1"/>
              <a:t>Eigenproduktion</a:t>
            </a:r>
            <a:r>
              <a:rPr lang="en-US" dirty="0"/>
              <a:t> von </a:t>
            </a:r>
            <a:r>
              <a:rPr lang="en-US" dirty="0" err="1"/>
              <a:t>Lebensmitteln</a:t>
            </a:r>
            <a:r>
              <a:rPr lang="en-US" dirty="0"/>
              <a:t> </a:t>
            </a:r>
            <a:r>
              <a:rPr lang="en-US" dirty="0" err="1"/>
              <a:t>bevorzugen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Interesse an Design und </a:t>
            </a:r>
            <a:r>
              <a:rPr lang="en-US" b="1" dirty="0" err="1"/>
              <a:t>Funktion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Konsumenten</a:t>
            </a:r>
            <a:r>
              <a:rPr lang="en-US" dirty="0"/>
              <a:t>, die an </a:t>
            </a:r>
            <a:r>
              <a:rPr lang="en-US" dirty="0" err="1"/>
              <a:t>ästhetischen</a:t>
            </a:r>
            <a:r>
              <a:rPr lang="en-US" dirty="0"/>
              <a:t>, </a:t>
            </a:r>
            <a:r>
              <a:rPr lang="en-US" dirty="0" err="1"/>
              <a:t>modularen</a:t>
            </a:r>
            <a:r>
              <a:rPr lang="en-US" dirty="0"/>
              <a:t> und </a:t>
            </a:r>
            <a:r>
              <a:rPr lang="en-US" dirty="0" err="1"/>
              <a:t>platzsparenden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</a:t>
            </a:r>
            <a:r>
              <a:rPr lang="en-US" dirty="0" err="1"/>
              <a:t>interessiert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Digital-</a:t>
            </a:r>
            <a:r>
              <a:rPr lang="en-US" b="1" dirty="0" err="1"/>
              <a:t>Affinität</a:t>
            </a:r>
            <a:r>
              <a:rPr lang="en-US" b="1" dirty="0"/>
              <a:t>:</a:t>
            </a:r>
            <a:r>
              <a:rPr lang="en-US" dirty="0"/>
              <a:t> Käufer, die </a:t>
            </a:r>
            <a:r>
              <a:rPr lang="en-US" dirty="0" err="1"/>
              <a:t>sich</a:t>
            </a:r>
            <a:r>
              <a:rPr lang="en-US" dirty="0"/>
              <a:t> online </a:t>
            </a:r>
            <a:r>
              <a:rPr lang="en-US" dirty="0" err="1"/>
              <a:t>über</a:t>
            </a:r>
            <a:r>
              <a:rPr lang="en-US" dirty="0"/>
              <a:t> Trends </a:t>
            </a:r>
            <a:r>
              <a:rPr lang="en-US" dirty="0" err="1"/>
              <a:t>informieren</a:t>
            </a:r>
            <a:r>
              <a:rPr lang="en-US" dirty="0"/>
              <a:t> und auf E-Commerce-</a:t>
            </a:r>
            <a:r>
              <a:rPr lang="en-US" dirty="0" err="1"/>
              <a:t>Kanäle</a:t>
            </a:r>
            <a:r>
              <a:rPr lang="en-US" dirty="0"/>
              <a:t> </a:t>
            </a:r>
            <a:r>
              <a:rPr lang="en-US" dirty="0" err="1"/>
              <a:t>zugreifen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,Sans-Serif"/>
              <a:buChar char="•"/>
            </a:pPr>
            <a:r>
              <a:rPr lang="en-US" b="1" dirty="0" err="1"/>
              <a:t>Beruflicher</a:t>
            </a:r>
            <a:r>
              <a:rPr lang="en-US" b="1" dirty="0"/>
              <a:t> </a:t>
            </a:r>
            <a:r>
              <a:rPr lang="en-US" b="1" dirty="0" err="1"/>
              <a:t>Hintergrund</a:t>
            </a:r>
            <a:r>
              <a:rPr lang="en-US" b="1" dirty="0"/>
              <a:t>:</a:t>
            </a:r>
            <a:r>
              <a:rPr lang="en-US" dirty="0"/>
              <a:t> Kreative </a:t>
            </a:r>
            <a:r>
              <a:rPr lang="en-US" dirty="0" err="1"/>
              <a:t>Berufstätige</a:t>
            </a:r>
            <a:r>
              <a:rPr lang="en-US" dirty="0"/>
              <a:t>, </a:t>
            </a:r>
            <a:r>
              <a:rPr lang="en-US" dirty="0" err="1"/>
              <a:t>junge</a:t>
            </a:r>
            <a:r>
              <a:rPr lang="en-US" dirty="0"/>
              <a:t> </a:t>
            </a:r>
            <a:r>
              <a:rPr lang="en-US" dirty="0" err="1"/>
              <a:t>Familien</a:t>
            </a:r>
            <a:r>
              <a:rPr lang="en-US" dirty="0"/>
              <a:t> und </a:t>
            </a:r>
            <a:r>
              <a:rPr lang="en-US" dirty="0" err="1"/>
              <a:t>Einzelpersonen</a:t>
            </a:r>
            <a:r>
              <a:rPr lang="en-US" dirty="0"/>
              <a:t>, die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nachhaltigen</a:t>
            </a:r>
            <a:r>
              <a:rPr lang="en-US" dirty="0"/>
              <a:t> </a:t>
            </a:r>
            <a:r>
              <a:rPr lang="en-US" dirty="0" err="1"/>
              <a:t>Lebensstil</a:t>
            </a:r>
            <a:r>
              <a:rPr lang="en-US" dirty="0"/>
              <a:t> </a:t>
            </a:r>
            <a:r>
              <a:rPr lang="en-US" dirty="0" err="1"/>
              <a:t>pflegen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GB" dirty="0"/>
          </a:p>
          <a:p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Kriterien</a:t>
            </a:r>
            <a:r>
              <a:rPr lang="en-US" dirty="0"/>
              <a:t> </a:t>
            </a:r>
            <a:r>
              <a:rPr lang="en-US" dirty="0" err="1"/>
              <a:t>helfen</a:t>
            </a:r>
            <a:r>
              <a:rPr lang="en-US" dirty="0"/>
              <a:t> Ihnen,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präzisieren</a:t>
            </a:r>
            <a:r>
              <a:rPr lang="en-US" dirty="0"/>
              <a:t> und </a:t>
            </a:r>
            <a:r>
              <a:rPr lang="en-US" dirty="0" err="1"/>
              <a:t>Marketingstrategien</a:t>
            </a:r>
            <a:r>
              <a:rPr lang="en-US" dirty="0"/>
              <a:t> </a:t>
            </a:r>
            <a:r>
              <a:rPr lang="en-US" dirty="0" err="1"/>
              <a:t>gezielt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auszurichten</a:t>
            </a:r>
            <a:r>
              <a:rPr lang="en-US" dirty="0"/>
              <a:t>.</a:t>
            </a:r>
            <a:endParaRPr lang="en-GB" dirty="0"/>
          </a:p>
          <a:p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6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GB" b="1" dirty="0" err="1">
                <a:ea typeface="Calibri" panose="020F0502020204030204"/>
                <a:cs typeface="Calibri" panose="020F0502020204030204"/>
              </a:rPr>
              <a:t>Organisationstruktur</a:t>
            </a:r>
            <a:r>
              <a:rPr lang="en-GB" b="1" dirty="0">
                <a:ea typeface="Calibri" panose="020F0502020204030204"/>
                <a:cs typeface="Calibri" panose="020F0502020204030204"/>
              </a:rPr>
              <a:t>:</a:t>
            </a:r>
          </a:p>
          <a:p>
            <a:pPr lvl="1"/>
            <a:endParaRPr lang="en-GB" b="1" dirty="0">
              <a:ea typeface="Calibri" panose="020F0502020204030204"/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GB" b="1" dirty="0"/>
              <a:t>HR/Personal: </a:t>
            </a:r>
            <a:r>
              <a:rPr lang="en-GB" dirty="0" err="1"/>
              <a:t>Verantwortung</a:t>
            </a:r>
            <a:r>
              <a:rPr lang="en-GB" dirty="0"/>
              <a:t> für </a:t>
            </a:r>
            <a:r>
              <a:rPr lang="en-GB" dirty="0" err="1"/>
              <a:t>Rekrutierung</a:t>
            </a:r>
            <a:r>
              <a:rPr lang="en-GB" dirty="0"/>
              <a:t>, </a:t>
            </a:r>
            <a:r>
              <a:rPr lang="en-GB" dirty="0" err="1"/>
              <a:t>Mitarbeiterentwicklung</a:t>
            </a:r>
            <a:r>
              <a:rPr lang="en-GB" dirty="0"/>
              <a:t>, </a:t>
            </a:r>
            <a:r>
              <a:rPr lang="en-GB" dirty="0" err="1"/>
              <a:t>Schulungen</a:t>
            </a:r>
            <a:r>
              <a:rPr lang="en-GB" dirty="0"/>
              <a:t> und die </a:t>
            </a:r>
            <a:r>
              <a:rPr lang="en-GB" dirty="0" err="1"/>
              <a:t>Förderung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positiven</a:t>
            </a:r>
            <a:r>
              <a:rPr lang="en-GB" dirty="0"/>
              <a:t> </a:t>
            </a:r>
            <a:r>
              <a:rPr lang="en-GB" dirty="0" err="1"/>
              <a:t>Unternehmenskultur</a:t>
            </a:r>
            <a:r>
              <a:rPr lang="en-GB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AutoNum type="arabicPeriod"/>
            </a:pPr>
            <a:r>
              <a:rPr lang="en-GB" b="1" dirty="0"/>
              <a:t>Einkauf: </a:t>
            </a:r>
            <a:r>
              <a:rPr lang="en-GB" dirty="0" err="1"/>
              <a:t>Beschaffung</a:t>
            </a:r>
            <a:r>
              <a:rPr lang="en-GB" dirty="0"/>
              <a:t> </a:t>
            </a:r>
            <a:r>
              <a:rPr lang="en-GB" dirty="0" err="1"/>
              <a:t>nachhaltiger</a:t>
            </a:r>
            <a:r>
              <a:rPr lang="en-GB" dirty="0"/>
              <a:t>, </a:t>
            </a:r>
            <a:r>
              <a:rPr lang="en-GB" dirty="0" err="1"/>
              <a:t>qualitativ</a:t>
            </a:r>
            <a:r>
              <a:rPr lang="en-GB" dirty="0"/>
              <a:t> </a:t>
            </a:r>
            <a:r>
              <a:rPr lang="en-GB" dirty="0" err="1"/>
              <a:t>hochwertiger</a:t>
            </a:r>
            <a:r>
              <a:rPr lang="en-GB" dirty="0"/>
              <a:t> </a:t>
            </a:r>
            <a:r>
              <a:rPr lang="en-GB" dirty="0" err="1"/>
              <a:t>Materialien</a:t>
            </a:r>
            <a:r>
              <a:rPr lang="en-GB" dirty="0"/>
              <a:t> und </a:t>
            </a:r>
            <a:r>
              <a:rPr lang="en-GB" dirty="0" err="1"/>
              <a:t>Verhandlungen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Lieferanten</a:t>
            </a:r>
            <a:r>
              <a:rPr lang="en-GB" dirty="0"/>
              <a:t>, um die </a:t>
            </a:r>
            <a:r>
              <a:rPr lang="en-GB" dirty="0" err="1"/>
              <a:t>Produktionsanforderungen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erfüllen</a:t>
            </a:r>
            <a:r>
              <a:rPr lang="en-GB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AutoNum type="arabicPeriod"/>
            </a:pPr>
            <a:r>
              <a:rPr lang="en-GB" b="1" dirty="0"/>
              <a:t>Marketing: </a:t>
            </a:r>
            <a:r>
              <a:rPr lang="en-GB" dirty="0" err="1"/>
              <a:t>Entwicklung</a:t>
            </a:r>
            <a:r>
              <a:rPr lang="en-GB" dirty="0"/>
              <a:t> und </a:t>
            </a:r>
            <a:r>
              <a:rPr lang="en-GB" dirty="0" err="1"/>
              <a:t>Umsetzung</a:t>
            </a:r>
            <a:r>
              <a:rPr lang="en-GB" dirty="0"/>
              <a:t> von Branding-, </a:t>
            </a:r>
            <a:r>
              <a:rPr lang="en-GB" dirty="0" err="1"/>
              <a:t>Werbe</a:t>
            </a:r>
            <a:r>
              <a:rPr lang="en-GB" dirty="0"/>
              <a:t>- und Social-Media-</a:t>
            </a:r>
            <a:r>
              <a:rPr lang="en-GB" dirty="0" err="1"/>
              <a:t>Strategien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Steigerung</a:t>
            </a:r>
            <a:r>
              <a:rPr lang="en-GB" dirty="0"/>
              <a:t> der </a:t>
            </a:r>
            <a:r>
              <a:rPr lang="en-GB" dirty="0" err="1"/>
              <a:t>Markenbekanntheit</a:t>
            </a:r>
            <a:r>
              <a:rPr lang="en-GB" dirty="0"/>
              <a:t> und Kundenbindung.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AutoNum type="arabicPeriod"/>
            </a:pPr>
            <a:r>
              <a:rPr lang="en-GB" b="1" dirty="0"/>
              <a:t>Vertrieb: </a:t>
            </a:r>
            <a:r>
              <a:rPr lang="en-GB" dirty="0" err="1"/>
              <a:t>Steuerung</a:t>
            </a:r>
            <a:r>
              <a:rPr lang="en-GB" dirty="0"/>
              <a:t> von Online- und Offline-</a:t>
            </a:r>
            <a:r>
              <a:rPr lang="en-GB" dirty="0" err="1"/>
              <a:t>Vertriebskanälen</a:t>
            </a:r>
            <a:r>
              <a:rPr lang="en-GB" dirty="0"/>
              <a:t>, </a:t>
            </a:r>
            <a:r>
              <a:rPr lang="en-GB" dirty="0" err="1"/>
              <a:t>Pflege</a:t>
            </a:r>
            <a:r>
              <a:rPr lang="en-GB" dirty="0"/>
              <a:t> von </a:t>
            </a:r>
            <a:r>
              <a:rPr lang="en-GB" dirty="0" err="1"/>
              <a:t>Partnerschaften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Einzelhändlern</a:t>
            </a:r>
            <a:r>
              <a:rPr lang="en-GB" dirty="0"/>
              <a:t> und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Kundenakquise</a:t>
            </a:r>
            <a:r>
              <a:rPr lang="en-GB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AutoNum type="arabicPeriod"/>
            </a:pPr>
            <a:r>
              <a:rPr lang="en-GB" b="1" dirty="0"/>
              <a:t>Support/Service: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Unterstützung</a:t>
            </a:r>
            <a:r>
              <a:rPr lang="en-GB" dirty="0"/>
              <a:t> der Kunden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Beratung</a:t>
            </a:r>
            <a:r>
              <a:rPr lang="en-GB" dirty="0"/>
              <a:t>, </a:t>
            </a:r>
            <a:r>
              <a:rPr lang="en-GB" dirty="0" err="1"/>
              <a:t>Problemlösung</a:t>
            </a:r>
            <a:r>
              <a:rPr lang="en-GB" dirty="0"/>
              <a:t> und </a:t>
            </a:r>
            <a:r>
              <a:rPr lang="en-GB" dirty="0" err="1"/>
              <a:t>Bereitstellung</a:t>
            </a:r>
            <a:r>
              <a:rPr lang="en-GB" dirty="0"/>
              <a:t> von </a:t>
            </a:r>
            <a:r>
              <a:rPr lang="en-GB" dirty="0" err="1"/>
              <a:t>Anleitungen</a:t>
            </a:r>
            <a:r>
              <a:rPr lang="en-GB" dirty="0"/>
              <a:t> und Tutorials.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AutoNum type="arabicPeriod"/>
            </a:pPr>
            <a:r>
              <a:rPr lang="en-GB" b="1" dirty="0"/>
              <a:t>Logistik/Supply Chain: </a:t>
            </a:r>
            <a:r>
              <a:rPr lang="en-GB" dirty="0" err="1"/>
              <a:t>Lagerverwaltung</a:t>
            </a:r>
            <a:r>
              <a:rPr lang="en-GB" dirty="0"/>
              <a:t>, Distribution und </a:t>
            </a:r>
            <a:r>
              <a:rPr lang="en-GB" dirty="0" err="1"/>
              <a:t>Optimierung</a:t>
            </a:r>
            <a:r>
              <a:rPr lang="en-GB" dirty="0"/>
              <a:t> der </a:t>
            </a:r>
            <a:r>
              <a:rPr lang="en-GB" dirty="0" err="1"/>
              <a:t>Lieferkette</a:t>
            </a:r>
            <a:r>
              <a:rPr lang="en-GB" dirty="0"/>
              <a:t>, um </a:t>
            </a:r>
            <a:r>
              <a:rPr lang="en-GB" dirty="0" err="1"/>
              <a:t>pünktliche</a:t>
            </a:r>
            <a:r>
              <a:rPr lang="en-GB" dirty="0"/>
              <a:t> und </a:t>
            </a:r>
            <a:r>
              <a:rPr lang="en-GB" dirty="0" err="1"/>
              <a:t>kosteneffiziente</a:t>
            </a:r>
            <a:r>
              <a:rPr lang="en-GB" dirty="0"/>
              <a:t> </a:t>
            </a:r>
            <a:r>
              <a:rPr lang="en-GB" dirty="0" err="1"/>
              <a:t>Lieferungen</a:t>
            </a:r>
            <a:r>
              <a:rPr lang="en-GB" dirty="0"/>
              <a:t> </a:t>
            </a:r>
            <a:r>
              <a:rPr lang="en-GB" dirty="0" err="1"/>
              <a:t>sicherzustellen</a:t>
            </a:r>
            <a:r>
              <a:rPr lang="en-GB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AutoNum type="arabicPeriod"/>
            </a:pPr>
            <a:r>
              <a:rPr lang="en-GB" b="1" dirty="0" err="1"/>
              <a:t>Finanzierung</a:t>
            </a:r>
            <a:r>
              <a:rPr lang="en-GB" b="1" dirty="0"/>
              <a:t> und Controlling: </a:t>
            </a:r>
            <a:r>
              <a:rPr lang="en-GB" dirty="0" err="1"/>
              <a:t>Budgetierung</a:t>
            </a:r>
            <a:r>
              <a:rPr lang="en-GB" dirty="0"/>
              <a:t>, </a:t>
            </a:r>
            <a:r>
              <a:rPr lang="en-GB" dirty="0" err="1"/>
              <a:t>Überwachung</a:t>
            </a:r>
            <a:r>
              <a:rPr lang="en-GB" dirty="0"/>
              <a:t> der </a:t>
            </a:r>
            <a:r>
              <a:rPr lang="en-GB" dirty="0" err="1"/>
              <a:t>Finanzströme</a:t>
            </a:r>
            <a:r>
              <a:rPr lang="en-GB" dirty="0"/>
              <a:t>, </a:t>
            </a:r>
            <a:r>
              <a:rPr lang="en-GB" dirty="0" err="1"/>
              <a:t>Buchhaltung</a:t>
            </a:r>
            <a:r>
              <a:rPr lang="en-GB" dirty="0"/>
              <a:t> </a:t>
            </a:r>
            <a:r>
              <a:rPr lang="en-GB" dirty="0" err="1"/>
              <a:t>sowie</a:t>
            </a:r>
            <a:r>
              <a:rPr lang="en-GB" dirty="0"/>
              <a:t> die </a:t>
            </a:r>
            <a:r>
              <a:rPr lang="en-GB" dirty="0" err="1"/>
              <a:t>Erstellung</a:t>
            </a:r>
            <a:r>
              <a:rPr lang="en-GB" dirty="0"/>
              <a:t> von </a:t>
            </a:r>
            <a:r>
              <a:rPr lang="en-GB" dirty="0" err="1"/>
              <a:t>Berichten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finanziellen</a:t>
            </a:r>
            <a:r>
              <a:rPr lang="en-GB" dirty="0"/>
              <a:t> </a:t>
            </a:r>
            <a:r>
              <a:rPr lang="en-GB" dirty="0" err="1"/>
              <a:t>Planung</a:t>
            </a:r>
            <a:r>
              <a:rPr lang="en-GB" dirty="0"/>
              <a:t> und </a:t>
            </a:r>
            <a:r>
              <a:rPr lang="en-GB" dirty="0" err="1"/>
              <a:t>Kontrolle</a:t>
            </a:r>
            <a:r>
              <a:rPr lang="en-GB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GB" b="1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GB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26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4. </a:t>
            </a:r>
            <a:r>
              <a:rPr lang="en-GB" b="1" dirty="0" err="1"/>
              <a:t>Abteilungen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CRM-</a:t>
            </a:r>
            <a:r>
              <a:rPr lang="en-GB" b="1" dirty="0" err="1"/>
              <a:t>Bezug</a:t>
            </a:r>
            <a:r>
              <a:rPr lang="en-GB" b="1" dirty="0"/>
              <a:t> und </a:t>
            </a:r>
            <a:r>
              <a:rPr lang="en-GB" b="1" dirty="0" err="1"/>
              <a:t>Aufgaben</a:t>
            </a:r>
            <a:r>
              <a:rPr lang="en-GB" b="1" dirty="0"/>
              <a:t>:</a:t>
            </a:r>
            <a:endParaRPr lang="en-US" dirty="0"/>
          </a:p>
          <a:p>
            <a:endParaRPr lang="en-GB" b="1" dirty="0"/>
          </a:p>
          <a:p>
            <a:r>
              <a:rPr lang="en-US" b="1" dirty="0"/>
              <a:t>Marketing:</a:t>
            </a:r>
            <a:endParaRPr lang="en-US" b="1" dirty="0">
              <a:ea typeface="Calibri" panose="020F0502020204030204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Zielgruppenanalyse</a:t>
            </a:r>
            <a:r>
              <a:rPr lang="en-US" dirty="0"/>
              <a:t> und </a:t>
            </a:r>
            <a:r>
              <a:rPr lang="en-US" dirty="0" err="1"/>
              <a:t>Erstellung</a:t>
            </a:r>
            <a:r>
              <a:rPr lang="en-US" dirty="0"/>
              <a:t> von </a:t>
            </a:r>
            <a:r>
              <a:rPr lang="en-US" dirty="0" err="1"/>
              <a:t>Kampagnen</a:t>
            </a:r>
            <a:r>
              <a:rPr lang="en-US" dirty="0"/>
              <a:t>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Personalisierte</a:t>
            </a:r>
            <a:r>
              <a:rPr lang="en-US" dirty="0"/>
              <a:t> </a:t>
            </a:r>
            <a:r>
              <a:rPr lang="en-US" dirty="0" err="1"/>
              <a:t>Angebote</a:t>
            </a:r>
            <a:r>
              <a:rPr lang="en-US" dirty="0"/>
              <a:t> und Kommunikation.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Analyse von </a:t>
            </a:r>
            <a:r>
              <a:rPr lang="en-US" err="1"/>
              <a:t>Kundendaten</a:t>
            </a:r>
            <a:r>
              <a:rPr lang="en-US" dirty="0"/>
              <a:t> </a:t>
            </a:r>
            <a:r>
              <a:rPr lang="en-US" err="1"/>
              <a:t>zur</a:t>
            </a:r>
            <a:r>
              <a:rPr lang="en-US" dirty="0"/>
              <a:t> </a:t>
            </a:r>
            <a:r>
              <a:rPr lang="en-US" err="1"/>
              <a:t>Verbesserung</a:t>
            </a:r>
            <a:r>
              <a:rPr lang="en-US" dirty="0"/>
              <a:t> von </a:t>
            </a:r>
            <a:r>
              <a:rPr lang="en-US" err="1"/>
              <a:t>Strategien</a:t>
            </a:r>
            <a:r>
              <a:rPr lang="en-US" dirty="0"/>
              <a:t>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0" lvl="1"/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Vertrieb:</a:t>
            </a:r>
            <a:endParaRPr lang="en-US" b="1" dirty="0">
              <a:ea typeface="Calibri" panose="020F0502020204030204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Pflege</a:t>
            </a:r>
            <a:r>
              <a:rPr lang="en-US" dirty="0"/>
              <a:t> von </a:t>
            </a:r>
            <a:r>
              <a:rPr lang="en-US" dirty="0" err="1"/>
              <a:t>Kundenbeziehungen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Upselling und Cross-Selling.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Management von </a:t>
            </a:r>
            <a:r>
              <a:rPr lang="en-US" dirty="0" err="1"/>
              <a:t>Treueprogrammen</a:t>
            </a:r>
            <a:r>
              <a:rPr lang="en-US" dirty="0"/>
              <a:t>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Überwachung</a:t>
            </a:r>
            <a:r>
              <a:rPr lang="en-US" dirty="0"/>
              <a:t> der </a:t>
            </a:r>
            <a:r>
              <a:rPr lang="en-US" dirty="0" err="1"/>
              <a:t>Kaufhistorie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besseren</a:t>
            </a:r>
            <a:r>
              <a:rPr lang="en-US" dirty="0"/>
              <a:t> </a:t>
            </a:r>
            <a:r>
              <a:rPr lang="en-US" dirty="0" err="1"/>
              <a:t>Bedarfsdeckung</a:t>
            </a:r>
            <a:r>
              <a:rPr lang="en-US" dirty="0"/>
              <a:t>.</a:t>
            </a:r>
            <a:endParaRPr lang="en-GB" dirty="0"/>
          </a:p>
          <a:p>
            <a:pPr marL="0" lvl="1"/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Support/Service:</a:t>
            </a:r>
            <a:endParaRPr lang="en-US" b="1" dirty="0">
              <a:ea typeface="Calibri" panose="020F0502020204030204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Beantwortung</a:t>
            </a:r>
            <a:r>
              <a:rPr lang="en-US" dirty="0"/>
              <a:t> von </a:t>
            </a:r>
            <a:r>
              <a:rPr lang="en-US" dirty="0" err="1"/>
              <a:t>Kundenanfragen</a:t>
            </a:r>
            <a:r>
              <a:rPr lang="en-US" dirty="0"/>
              <a:t> und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Beratung</a:t>
            </a:r>
            <a:r>
              <a:rPr lang="en-US" dirty="0"/>
              <a:t>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Management von </a:t>
            </a:r>
            <a:r>
              <a:rPr lang="en-US" dirty="0" err="1"/>
              <a:t>Beschwerden</a:t>
            </a:r>
            <a:r>
              <a:rPr lang="en-US" dirty="0"/>
              <a:t> und </a:t>
            </a:r>
            <a:r>
              <a:rPr lang="en-US" dirty="0" err="1"/>
              <a:t>Retouren</a:t>
            </a:r>
            <a:r>
              <a:rPr lang="en-US" dirty="0"/>
              <a:t>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/>
              <a:t>Aufbau von </a:t>
            </a:r>
            <a:r>
              <a:rPr lang="en-US" dirty="0" err="1"/>
              <a:t>Zufriedenheitsumfragen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der Kundenbindung.</a:t>
            </a:r>
            <a:endParaRPr lang="en-GB" dirty="0"/>
          </a:p>
          <a:p>
            <a:pPr marL="285750" lvl="1" indent="-285750">
              <a:buFont typeface="Arial"/>
              <a:buChar char="•"/>
            </a:pPr>
            <a:r>
              <a:rPr lang="en-US" dirty="0" err="1">
                <a:ea typeface="Calibri"/>
                <a:cs typeface="Calibri"/>
              </a:rPr>
              <a:t>Organisation</a:t>
            </a:r>
            <a:r>
              <a:rPr lang="en-US" dirty="0">
                <a:ea typeface="Calibri"/>
                <a:cs typeface="Calibri"/>
              </a:rPr>
              <a:t> von </a:t>
            </a:r>
            <a:r>
              <a:rPr lang="en-US" dirty="0" err="1">
                <a:ea typeface="Calibri"/>
                <a:cs typeface="Calibri"/>
              </a:rPr>
              <a:t>Schulungen</a:t>
            </a:r>
            <a:r>
              <a:rPr lang="en-US" dirty="0">
                <a:ea typeface="Calibri"/>
                <a:cs typeface="Calibri"/>
              </a:rPr>
              <a:t>/Trainings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22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GB" b="1" err="1"/>
              <a:t>Maßnahmen</a:t>
            </a:r>
            <a:r>
              <a:rPr lang="en-GB" b="1"/>
              <a:t> </a:t>
            </a:r>
            <a:r>
              <a:rPr lang="en-GB" b="1" err="1"/>
              <a:t>zur</a:t>
            </a:r>
            <a:r>
              <a:rPr lang="en-GB" b="1"/>
              <a:t> </a:t>
            </a:r>
            <a:r>
              <a:rPr lang="en-GB" b="1" err="1"/>
              <a:t>Einhaltung</a:t>
            </a:r>
            <a:r>
              <a:rPr lang="en-GB" b="1"/>
              <a:t> des </a:t>
            </a:r>
            <a:r>
              <a:rPr lang="en-GB" b="1" err="1"/>
              <a:t>Datenschutzes</a:t>
            </a:r>
            <a:r>
              <a:rPr lang="en-GB" b="1"/>
              <a:t>:</a:t>
            </a:r>
            <a:endParaRPr lang="en-GB"/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GB" b="1" err="1"/>
              <a:t>Verschlüsselte</a:t>
            </a:r>
            <a:r>
              <a:rPr lang="en-GB" b="1"/>
              <a:t> </a:t>
            </a:r>
            <a:r>
              <a:rPr lang="en-GB" b="1" err="1"/>
              <a:t>Datenübertragung</a:t>
            </a:r>
            <a:r>
              <a:rPr lang="en-GB" b="1"/>
              <a:t>:</a:t>
            </a:r>
            <a:r>
              <a:rPr lang="en-GB"/>
              <a:t> SSL-</a:t>
            </a:r>
            <a:r>
              <a:rPr lang="en-GB" err="1"/>
              <a:t>Zertifikate</a:t>
            </a:r>
            <a:r>
              <a:rPr lang="en-GB"/>
              <a:t> und </a:t>
            </a:r>
            <a:r>
              <a:rPr lang="en-GB" err="1"/>
              <a:t>verschlüsselte</a:t>
            </a:r>
            <a:r>
              <a:rPr lang="en-GB"/>
              <a:t> </a:t>
            </a:r>
            <a:r>
              <a:rPr lang="en-GB" err="1"/>
              <a:t>Verbindungen</a:t>
            </a:r>
            <a:r>
              <a:rPr lang="en-GB"/>
              <a:t> für alle Online-</a:t>
            </a:r>
            <a:r>
              <a:rPr lang="en-GB" err="1"/>
              <a:t>Aktivitäten</a:t>
            </a:r>
            <a:r>
              <a:rPr lang="en-GB"/>
              <a:t>.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GB" b="1" err="1"/>
              <a:t>Regelmäßige</a:t>
            </a:r>
            <a:r>
              <a:rPr lang="en-GB" b="1"/>
              <a:t> </a:t>
            </a:r>
            <a:r>
              <a:rPr lang="en-GB" b="1" err="1"/>
              <a:t>Schulungen</a:t>
            </a:r>
            <a:r>
              <a:rPr lang="en-GB" b="1"/>
              <a:t>:</a:t>
            </a:r>
            <a:r>
              <a:rPr lang="en-GB" dirty="0"/>
              <a:t> </a:t>
            </a:r>
            <a:r>
              <a:rPr lang="en-GB" err="1"/>
              <a:t>Sensibilisierung</a:t>
            </a:r>
            <a:r>
              <a:rPr lang="en-GB"/>
              <a:t> der Mitarbeiter für </a:t>
            </a:r>
            <a:r>
              <a:rPr lang="en-GB" err="1"/>
              <a:t>Datenschutzrichtlinien</a:t>
            </a:r>
            <a:r>
              <a:rPr lang="en-GB"/>
              <a:t> (z. B. DSGVO).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GB" b="1" err="1"/>
              <a:t>Minimaldatenerhebung</a:t>
            </a:r>
            <a:r>
              <a:rPr lang="en-GB" b="1"/>
              <a:t>:</a:t>
            </a:r>
            <a:r>
              <a:rPr lang="en-GB" dirty="0"/>
              <a:t> </a:t>
            </a:r>
            <a:r>
              <a:rPr lang="en-GB" err="1"/>
              <a:t>Speicherung</a:t>
            </a:r>
            <a:r>
              <a:rPr lang="en-GB"/>
              <a:t> </a:t>
            </a:r>
            <a:r>
              <a:rPr lang="en-GB" err="1"/>
              <a:t>nur</a:t>
            </a:r>
            <a:r>
              <a:rPr lang="en-GB"/>
              <a:t> der </a:t>
            </a:r>
            <a:r>
              <a:rPr lang="en-GB" err="1"/>
              <a:t>notwendigsten</a:t>
            </a:r>
            <a:r>
              <a:rPr lang="en-GB"/>
              <a:t> </a:t>
            </a:r>
            <a:r>
              <a:rPr lang="en-GB" err="1"/>
              <a:t>Kundendaten</a:t>
            </a:r>
            <a:r>
              <a:rPr lang="en-GB"/>
              <a:t>.</a:t>
            </a: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GB" b="1" dirty="0" err="1"/>
              <a:t>Transparenz</a:t>
            </a:r>
            <a:r>
              <a:rPr lang="en-GB" b="1" dirty="0"/>
              <a:t>:</a:t>
            </a:r>
            <a:r>
              <a:rPr lang="en-GB" dirty="0"/>
              <a:t> Klare </a:t>
            </a:r>
            <a:r>
              <a:rPr lang="en-GB" dirty="0" err="1"/>
              <a:t>Datenschutzrichtlinien</a:t>
            </a:r>
            <a:r>
              <a:rPr lang="en-GB" dirty="0"/>
              <a:t> auf der Website und </a:t>
            </a:r>
            <a:r>
              <a:rPr lang="en-GB" dirty="0" err="1"/>
              <a:t>einfache</a:t>
            </a:r>
            <a:r>
              <a:rPr lang="en-GB" dirty="0"/>
              <a:t> Opt-out-</a:t>
            </a:r>
            <a:r>
              <a:rPr lang="en-GB" dirty="0" err="1"/>
              <a:t>Optionen</a:t>
            </a:r>
            <a:r>
              <a:rPr lang="en-GB" dirty="0"/>
              <a:t> für Kunden.</a:t>
            </a:r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SWOT-Analyse: Urban Gardening Supplies</a:t>
            </a: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b="1" dirty="0"/>
              <a:t>INTERNE ANALYSE</a:t>
            </a:r>
            <a:endParaRPr lang="en-US" b="1" dirty="0">
              <a:ea typeface="Calibri"/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STÄRKEN:</a:t>
            </a:r>
            <a:endParaRPr lang="en-US" b="1" dirty="0">
              <a:ea typeface="Calibri"/>
              <a:cs typeface="Calibri"/>
            </a:endParaRPr>
          </a:p>
          <a:p>
            <a:r>
              <a:rPr lang="en-US" b="1" dirty="0"/>
              <a:t>Innovative Produkte:</a:t>
            </a:r>
            <a:r>
              <a:rPr lang="en-US" dirty="0"/>
              <a:t> </a:t>
            </a:r>
            <a:r>
              <a:rPr lang="en-US" dirty="0" err="1"/>
              <a:t>Nachhaltige</a:t>
            </a:r>
            <a:r>
              <a:rPr lang="en-US" dirty="0"/>
              <a:t>, </a:t>
            </a:r>
            <a:r>
              <a:rPr lang="en-US" dirty="0" err="1"/>
              <a:t>platzsparende</a:t>
            </a:r>
            <a:r>
              <a:rPr lang="en-US" dirty="0"/>
              <a:t> Urban Gardening-</a:t>
            </a:r>
            <a:r>
              <a:rPr lang="en-US" dirty="0" err="1"/>
              <a:t>Lösungen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err="1"/>
              <a:t>Nachhaltigkeitsfokus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Harmoniert</a:t>
            </a:r>
            <a:r>
              <a:rPr lang="en-US" dirty="0"/>
              <a:t> </a:t>
            </a:r>
            <a:r>
              <a:rPr lang="en-US" err="1"/>
              <a:t>mit</a:t>
            </a:r>
            <a:r>
              <a:rPr lang="en-US" dirty="0"/>
              <a:t> den </a:t>
            </a:r>
            <a:r>
              <a:rPr lang="en-US" err="1"/>
              <a:t>wachsenden</a:t>
            </a:r>
            <a:r>
              <a:rPr lang="en-US" dirty="0"/>
              <a:t> Umwelt- und </a:t>
            </a:r>
            <a:r>
              <a:rPr lang="en-US" err="1"/>
              <a:t>Nachhaltigkeitstrends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err="1"/>
              <a:t>Direkter</a:t>
            </a:r>
            <a:r>
              <a:rPr lang="en-US" b="1" dirty="0"/>
              <a:t> Vertrieb:</a:t>
            </a:r>
            <a:r>
              <a:rPr lang="en-US" dirty="0"/>
              <a:t> Hohe </a:t>
            </a:r>
            <a:r>
              <a:rPr lang="en-US" err="1"/>
              <a:t>Margen</a:t>
            </a:r>
            <a:r>
              <a:rPr lang="en-US" dirty="0"/>
              <a:t> </a:t>
            </a:r>
            <a:r>
              <a:rPr lang="en-US" err="1"/>
              <a:t>durch</a:t>
            </a:r>
            <a:r>
              <a:rPr lang="en-US" dirty="0"/>
              <a:t> E-Commerce-</a:t>
            </a:r>
            <a:r>
              <a:rPr lang="en-US" err="1"/>
              <a:t>Kanäle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SCHWÄCHEN: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Hohe </a:t>
            </a:r>
            <a:r>
              <a:rPr lang="en-US" b="1" dirty="0" err="1"/>
              <a:t>Produktionskosten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Herstellung</a:t>
            </a:r>
            <a:r>
              <a:rPr lang="en-US" dirty="0"/>
              <a:t> </a:t>
            </a:r>
            <a:r>
              <a:rPr lang="en-US" dirty="0" err="1"/>
              <a:t>nachhaltiger</a:t>
            </a:r>
            <a:r>
              <a:rPr lang="en-US" dirty="0"/>
              <a:t> Produkte </a:t>
            </a:r>
            <a:r>
              <a:rPr lang="en-US" dirty="0" err="1"/>
              <a:t>erfordert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Investitionen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Abhängigkeit</a:t>
            </a:r>
            <a:r>
              <a:rPr lang="en-US" b="1" dirty="0"/>
              <a:t> von </a:t>
            </a:r>
            <a:r>
              <a:rPr lang="en-US" b="1" dirty="0" err="1"/>
              <a:t>spezifischen</a:t>
            </a:r>
            <a:r>
              <a:rPr lang="en-US" b="1" dirty="0"/>
              <a:t> </a:t>
            </a:r>
            <a:r>
              <a:rPr lang="en-US" b="1" dirty="0" err="1"/>
              <a:t>Zielgruppen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Eingeschränktes</a:t>
            </a:r>
            <a:r>
              <a:rPr lang="en-US" dirty="0"/>
              <a:t> </a:t>
            </a:r>
            <a:r>
              <a:rPr lang="en-US" dirty="0" err="1"/>
              <a:t>Marktpotenzial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Nischenkunden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err="1"/>
              <a:t>Begrenzte</a:t>
            </a:r>
            <a:r>
              <a:rPr lang="en-US" b="1" dirty="0"/>
              <a:t> </a:t>
            </a:r>
            <a:r>
              <a:rPr lang="en-US" b="1" err="1"/>
              <a:t>lokale</a:t>
            </a:r>
            <a:r>
              <a:rPr lang="en-US" b="1" dirty="0"/>
              <a:t> </a:t>
            </a:r>
            <a:r>
              <a:rPr lang="en-US" b="1" err="1"/>
              <a:t>Präsenz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Fehlende</a:t>
            </a:r>
            <a:r>
              <a:rPr lang="en-US" dirty="0"/>
              <a:t> </a:t>
            </a:r>
            <a:r>
              <a:rPr lang="en-US" err="1"/>
              <a:t>physische</a:t>
            </a:r>
            <a:r>
              <a:rPr lang="en-US" dirty="0"/>
              <a:t> </a:t>
            </a:r>
            <a:r>
              <a:rPr lang="en-US" err="1"/>
              <a:t>Verkaufsstellen</a:t>
            </a:r>
            <a:r>
              <a:rPr lang="en-US" dirty="0"/>
              <a:t> </a:t>
            </a:r>
            <a:r>
              <a:rPr lang="en-US" err="1"/>
              <a:t>könnten</a:t>
            </a:r>
            <a:r>
              <a:rPr lang="en-US" dirty="0"/>
              <a:t> die </a:t>
            </a:r>
            <a:r>
              <a:rPr lang="en-US" err="1"/>
              <a:t>Markenbekanntheit</a:t>
            </a:r>
            <a:r>
              <a:rPr lang="en-US" dirty="0"/>
              <a:t> </a:t>
            </a:r>
            <a:r>
              <a:rPr lang="en-US" err="1"/>
              <a:t>begrenzen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EXTERNE ANALYSE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CHANCEN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Urban Gardening-Trend:</a:t>
            </a:r>
            <a:r>
              <a:rPr lang="en-US" dirty="0"/>
              <a:t> </a:t>
            </a:r>
            <a:r>
              <a:rPr lang="en-US" dirty="0" err="1"/>
              <a:t>Wachsende</a:t>
            </a:r>
            <a:r>
              <a:rPr lang="en-US" dirty="0"/>
              <a:t>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für </a:t>
            </a:r>
            <a:r>
              <a:rPr lang="en-US" dirty="0" err="1"/>
              <a:t>begrenzte</a:t>
            </a:r>
            <a:r>
              <a:rPr lang="en-US" dirty="0"/>
              <a:t> </a:t>
            </a:r>
            <a:r>
              <a:rPr lang="en-US" dirty="0" err="1"/>
              <a:t>Platzverhältnisse</a:t>
            </a:r>
            <a:r>
              <a:rPr lang="en-US" dirty="0"/>
              <a:t> in </a:t>
            </a:r>
            <a:r>
              <a:rPr lang="en-US" dirty="0" err="1"/>
              <a:t>Städten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Nachhaltigkeit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Steigende</a:t>
            </a:r>
            <a:r>
              <a:rPr lang="en-US" dirty="0"/>
              <a:t> </a:t>
            </a:r>
            <a:r>
              <a:rPr lang="en-US" dirty="0" err="1"/>
              <a:t>Nachfrage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umweltfreundlichen</a:t>
            </a:r>
            <a:r>
              <a:rPr lang="en-US" dirty="0"/>
              <a:t> und </a:t>
            </a:r>
            <a:r>
              <a:rPr lang="en-US" dirty="0" err="1"/>
              <a:t>ökologischen</a:t>
            </a:r>
            <a:r>
              <a:rPr lang="en-US" dirty="0"/>
              <a:t> </a:t>
            </a:r>
            <a:r>
              <a:rPr lang="en-US" dirty="0" err="1"/>
              <a:t>Produkten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err="1"/>
              <a:t>Internationalisierung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Erschließung</a:t>
            </a:r>
            <a:r>
              <a:rPr lang="en-US" dirty="0"/>
              <a:t> </a:t>
            </a:r>
            <a:r>
              <a:rPr lang="en-US" err="1"/>
              <a:t>neuer</a:t>
            </a:r>
            <a:r>
              <a:rPr lang="en-US" dirty="0"/>
              <a:t> </a:t>
            </a:r>
            <a:r>
              <a:rPr lang="en-US" err="1"/>
              <a:t>Märkte</a:t>
            </a:r>
            <a:r>
              <a:rPr lang="en-US" dirty="0"/>
              <a:t> </a:t>
            </a:r>
            <a:r>
              <a:rPr lang="en-US" err="1"/>
              <a:t>durch</a:t>
            </a:r>
            <a:r>
              <a:rPr lang="en-US" dirty="0"/>
              <a:t> </a:t>
            </a:r>
            <a:r>
              <a:rPr lang="en-US" err="1"/>
              <a:t>digitale</a:t>
            </a:r>
            <a:r>
              <a:rPr lang="en-US" dirty="0"/>
              <a:t> </a:t>
            </a:r>
            <a:r>
              <a:rPr lang="en-US" err="1"/>
              <a:t>Kanäle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RISIKEN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Konkurrenz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Große</a:t>
            </a:r>
            <a:r>
              <a:rPr lang="en-US" dirty="0"/>
              <a:t> Marken </a:t>
            </a:r>
            <a:r>
              <a:rPr lang="en-US" dirty="0" err="1"/>
              <a:t>bieten</a:t>
            </a:r>
            <a:r>
              <a:rPr lang="en-US" dirty="0"/>
              <a:t> </a:t>
            </a:r>
            <a:r>
              <a:rPr lang="en-US" dirty="0" err="1"/>
              <a:t>ähnliche</a:t>
            </a:r>
            <a:r>
              <a:rPr lang="en-US" dirty="0"/>
              <a:t> Produkte an und </a:t>
            </a:r>
            <a:r>
              <a:rPr lang="en-US" dirty="0" err="1"/>
              <a:t>könnten</a:t>
            </a:r>
            <a:r>
              <a:rPr lang="en-US" dirty="0"/>
              <a:t> </a:t>
            </a:r>
            <a:r>
              <a:rPr lang="en-US" dirty="0" err="1"/>
              <a:t>Marktanteile</a:t>
            </a:r>
            <a:r>
              <a:rPr lang="en-US" dirty="0"/>
              <a:t> </a:t>
            </a:r>
            <a:r>
              <a:rPr lang="en-US" dirty="0" err="1"/>
              <a:t>gewinnen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Schwankende</a:t>
            </a:r>
            <a:r>
              <a:rPr lang="en-US" b="1" dirty="0"/>
              <a:t> </a:t>
            </a:r>
            <a:r>
              <a:rPr lang="en-US" b="1" dirty="0" err="1"/>
              <a:t>Rohstoffpreise</a:t>
            </a:r>
            <a:r>
              <a:rPr lang="en-US" b="1" dirty="0"/>
              <a:t>:</a:t>
            </a:r>
            <a:r>
              <a:rPr lang="en-US" dirty="0"/>
              <a:t> Kosten für </a:t>
            </a:r>
            <a:r>
              <a:rPr lang="en-US" dirty="0" err="1"/>
              <a:t>nachhaltige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</a:t>
            </a:r>
            <a:r>
              <a:rPr lang="en-US" dirty="0" err="1"/>
              <a:t>könnten</a:t>
            </a:r>
            <a:r>
              <a:rPr lang="en-US" dirty="0"/>
              <a:t> </a:t>
            </a:r>
            <a:r>
              <a:rPr lang="en-US" dirty="0" err="1"/>
              <a:t>unvorhersehbar</a:t>
            </a:r>
            <a:r>
              <a:rPr lang="en-US" dirty="0"/>
              <a:t> </a:t>
            </a:r>
            <a:r>
              <a:rPr lang="en-US" dirty="0" err="1"/>
              <a:t>steigen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Abhängigkeit</a:t>
            </a:r>
            <a:r>
              <a:rPr lang="en-US" b="1" dirty="0"/>
              <a:t> </a:t>
            </a:r>
            <a:r>
              <a:rPr lang="en-US" b="1" dirty="0" err="1"/>
              <a:t>vom</a:t>
            </a:r>
            <a:r>
              <a:rPr lang="en-US" b="1" dirty="0"/>
              <a:t> Online-Vertrieb:</a:t>
            </a:r>
            <a:r>
              <a:rPr lang="en-US" dirty="0"/>
              <a:t> </a:t>
            </a:r>
            <a:r>
              <a:rPr lang="en-US" dirty="0" err="1"/>
              <a:t>Ausfälle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Sichtbarkeit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Internet </a:t>
            </a:r>
            <a:r>
              <a:rPr lang="en-US" dirty="0" err="1"/>
              <a:t>könnten</a:t>
            </a:r>
            <a:r>
              <a:rPr lang="en-US" dirty="0"/>
              <a:t> </a:t>
            </a:r>
            <a:r>
              <a:rPr lang="en-US" dirty="0" err="1"/>
              <a:t>Umsätze</a:t>
            </a:r>
            <a:r>
              <a:rPr lang="en-US" dirty="0"/>
              <a:t> </a:t>
            </a:r>
            <a:r>
              <a:rPr lang="en-US" dirty="0" err="1"/>
              <a:t>gefährden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b="1" dirty="0"/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16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Strategien</a:t>
            </a:r>
            <a:r>
              <a:rPr lang="en-GB" b="1" dirty="0"/>
              <a:t> </a:t>
            </a:r>
            <a:r>
              <a:rPr lang="en-GB" b="1" dirty="0" err="1"/>
              <a:t>basierend</a:t>
            </a:r>
            <a:r>
              <a:rPr lang="en-GB" b="1" dirty="0"/>
              <a:t> auf der SWOT-Analyse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STÄRKEN-CHANCEN-STRATEGIE:</a:t>
            </a:r>
            <a:endParaRPr lang="en-GB" dirty="0"/>
          </a:p>
          <a:p>
            <a:pPr algn="ctr"/>
            <a:endParaRPr lang="en-GB" dirty="0"/>
          </a:p>
          <a:p>
            <a:r>
              <a:rPr lang="en-GB" dirty="0" err="1"/>
              <a:t>Nachhaltige</a:t>
            </a:r>
            <a:r>
              <a:rPr lang="en-GB" dirty="0"/>
              <a:t> </a:t>
            </a:r>
            <a:r>
              <a:rPr lang="en-GB" dirty="0" err="1"/>
              <a:t>Produktlinien</a:t>
            </a:r>
            <a:r>
              <a:rPr lang="en-GB" dirty="0"/>
              <a:t> </a:t>
            </a:r>
            <a:r>
              <a:rPr lang="en-GB" dirty="0" err="1"/>
              <a:t>erweitern</a:t>
            </a:r>
            <a:r>
              <a:rPr lang="en-GB" dirty="0"/>
              <a:t>, um die </a:t>
            </a:r>
            <a:r>
              <a:rPr lang="en-GB" dirty="0" err="1"/>
              <a:t>wachsende</a:t>
            </a:r>
            <a:r>
              <a:rPr lang="en-GB" dirty="0"/>
              <a:t> </a:t>
            </a:r>
            <a:r>
              <a:rPr lang="en-GB" dirty="0" err="1"/>
              <a:t>Nachfrage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bedienen</a:t>
            </a:r>
            <a:r>
              <a:rPr lang="en-GB" dirty="0"/>
              <a:t>.</a:t>
            </a:r>
          </a:p>
          <a:p>
            <a:r>
              <a:rPr lang="en-GB" dirty="0" err="1"/>
              <a:t>Kooperationen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Influencern</a:t>
            </a:r>
            <a:r>
              <a:rPr lang="en-GB" dirty="0"/>
              <a:t> und </a:t>
            </a:r>
            <a:r>
              <a:rPr lang="en-GB" dirty="0" err="1"/>
              <a:t>Partnern</a:t>
            </a:r>
            <a:r>
              <a:rPr lang="en-GB" dirty="0"/>
              <a:t>, um die Marke </a:t>
            </a:r>
            <a:r>
              <a:rPr lang="en-GB" dirty="0" err="1"/>
              <a:t>bekannter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.</a:t>
            </a:r>
          </a:p>
          <a:p>
            <a:r>
              <a:rPr lang="en-GB" dirty="0" err="1"/>
              <a:t>Internationalisierung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zielgerichtete</a:t>
            </a:r>
            <a:r>
              <a:rPr lang="en-GB" dirty="0"/>
              <a:t> </a:t>
            </a:r>
            <a:r>
              <a:rPr lang="en-GB" dirty="0" err="1"/>
              <a:t>Marketingkampagnen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SCHWÄCHEN-CHANCEN-STRATEGIE:</a:t>
            </a:r>
            <a:endParaRPr lang="en-GB" dirty="0"/>
          </a:p>
          <a:p>
            <a:endParaRPr lang="en-GB" dirty="0"/>
          </a:p>
          <a:p>
            <a:r>
              <a:rPr lang="en-GB" dirty="0"/>
              <a:t>Produktion </a:t>
            </a:r>
            <a:r>
              <a:rPr lang="en-GB" dirty="0" err="1"/>
              <a:t>optimieren</a:t>
            </a:r>
            <a:r>
              <a:rPr lang="en-GB" dirty="0"/>
              <a:t>, um Kosten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senken</a:t>
            </a:r>
            <a:r>
              <a:rPr lang="en-GB" dirty="0"/>
              <a:t> und den </a:t>
            </a:r>
            <a:r>
              <a:rPr lang="en-GB" dirty="0" err="1"/>
              <a:t>Zugang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Zielgruppen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ermöglichen</a:t>
            </a:r>
            <a:r>
              <a:rPr lang="en-GB" dirty="0"/>
              <a:t>.</a:t>
            </a:r>
          </a:p>
          <a:p>
            <a:r>
              <a:rPr lang="en-GB" dirty="0" err="1"/>
              <a:t>Einführung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Einsteiger-Sortiments</a:t>
            </a:r>
            <a:r>
              <a:rPr lang="en-GB" dirty="0"/>
              <a:t>, das </a:t>
            </a:r>
            <a:r>
              <a:rPr lang="en-GB" dirty="0" err="1"/>
              <a:t>erschwinglich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und </a:t>
            </a:r>
            <a:r>
              <a:rPr lang="en-GB" dirty="0" err="1"/>
              <a:t>neue</a:t>
            </a:r>
            <a:r>
              <a:rPr lang="en-GB" dirty="0"/>
              <a:t> Kunden </a:t>
            </a:r>
            <a:r>
              <a:rPr lang="en-GB" dirty="0" err="1"/>
              <a:t>anspricht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/>
              <a:t>Aufbau </a:t>
            </a:r>
            <a:r>
              <a:rPr lang="en-GB" dirty="0" err="1"/>
              <a:t>temporärer</a:t>
            </a:r>
            <a:r>
              <a:rPr lang="en-GB" dirty="0"/>
              <a:t> Pop-up-Stores, um </a:t>
            </a:r>
            <a:r>
              <a:rPr lang="en-GB" dirty="0" err="1"/>
              <a:t>Markenpräsenz</a:t>
            </a:r>
            <a:r>
              <a:rPr lang="en-GB" dirty="0"/>
              <a:t> in </a:t>
            </a:r>
            <a:r>
              <a:rPr lang="en-GB" dirty="0" err="1"/>
              <a:t>Großstädten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stärken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STÄRKEN-RISIKEN-STRATEGIE:</a:t>
            </a:r>
            <a:endParaRPr lang="en-GB" dirty="0"/>
          </a:p>
          <a:p>
            <a:pPr algn="ctr"/>
            <a:endParaRPr lang="en-GB" dirty="0"/>
          </a:p>
          <a:p>
            <a:r>
              <a:rPr lang="en-GB" dirty="0" err="1"/>
              <a:t>Diversifizierung</a:t>
            </a:r>
            <a:r>
              <a:rPr lang="en-GB" dirty="0"/>
              <a:t> von </a:t>
            </a:r>
            <a:r>
              <a:rPr lang="en-GB" dirty="0" err="1"/>
              <a:t>Materialquellen</a:t>
            </a:r>
            <a:r>
              <a:rPr lang="en-GB" dirty="0"/>
              <a:t>, um </a:t>
            </a:r>
            <a:r>
              <a:rPr lang="en-GB" dirty="0" err="1"/>
              <a:t>Kostensteigerungen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Rohstoffen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vermeiden</a:t>
            </a:r>
            <a:r>
              <a:rPr lang="en-GB" dirty="0"/>
              <a:t>.</a:t>
            </a:r>
          </a:p>
          <a:p>
            <a:r>
              <a:rPr lang="en-GB" dirty="0"/>
              <a:t>Fokus auf </a:t>
            </a:r>
            <a:r>
              <a:rPr lang="en-GB" dirty="0" err="1"/>
              <a:t>Alleinstellungsmerkmale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innovative Designs und </a:t>
            </a:r>
            <a:r>
              <a:rPr lang="en-GB" dirty="0" err="1"/>
              <a:t>Nachhaltigkeit</a:t>
            </a:r>
            <a:r>
              <a:rPr lang="en-GB" dirty="0"/>
              <a:t>.</a:t>
            </a:r>
          </a:p>
          <a:p>
            <a:r>
              <a:rPr lang="en-GB" dirty="0" err="1"/>
              <a:t>Ständiges</a:t>
            </a:r>
            <a:r>
              <a:rPr lang="en-GB" dirty="0"/>
              <a:t> </a:t>
            </a:r>
            <a:r>
              <a:rPr lang="en-GB" dirty="0" err="1"/>
              <a:t>Kundenfeedback</a:t>
            </a:r>
            <a:r>
              <a:rPr lang="en-GB" dirty="0"/>
              <a:t> </a:t>
            </a:r>
            <a:r>
              <a:rPr lang="en-GB" dirty="0" err="1"/>
              <a:t>einholen</a:t>
            </a:r>
            <a:r>
              <a:rPr lang="en-GB" dirty="0"/>
              <a:t>, um Produkte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verbessern</a:t>
            </a:r>
            <a:r>
              <a:rPr lang="en-GB" dirty="0"/>
              <a:t> und </a:t>
            </a:r>
            <a:r>
              <a:rPr lang="en-GB" dirty="0" err="1"/>
              <a:t>sich</a:t>
            </a:r>
            <a:r>
              <a:rPr lang="en-GB" dirty="0"/>
              <a:t> von der </a:t>
            </a:r>
            <a:r>
              <a:rPr lang="en-GB" dirty="0" err="1"/>
              <a:t>Konkurrenz</a:t>
            </a:r>
            <a:r>
              <a:rPr lang="en-GB" dirty="0"/>
              <a:t> </a:t>
            </a:r>
            <a:r>
              <a:rPr lang="en-GB" dirty="0" err="1"/>
              <a:t>abzuheben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SCHWÄCHEN-RISIKEN-STRATEGIE:</a:t>
            </a:r>
            <a:endParaRPr lang="en-GB" dirty="0"/>
          </a:p>
          <a:p>
            <a:r>
              <a:rPr lang="en-GB" dirty="0"/>
              <a:t>Aufbau </a:t>
            </a:r>
            <a:r>
              <a:rPr lang="en-GB" dirty="0" err="1"/>
              <a:t>lokaler</a:t>
            </a:r>
            <a:r>
              <a:rPr lang="en-GB" dirty="0"/>
              <a:t> </a:t>
            </a:r>
            <a:r>
              <a:rPr lang="en-GB" dirty="0" err="1"/>
              <a:t>Vertriebskanäle</a:t>
            </a:r>
            <a:r>
              <a:rPr lang="en-GB" dirty="0"/>
              <a:t>, um die </a:t>
            </a:r>
            <a:r>
              <a:rPr lang="en-GB" dirty="0" err="1"/>
              <a:t>Abhängigkeit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Online-</a:t>
            </a:r>
            <a:r>
              <a:rPr lang="en-GB" dirty="0" err="1"/>
              <a:t>Geschäft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reduzieren</a:t>
            </a:r>
            <a:r>
              <a:rPr lang="en-GB" dirty="0"/>
              <a:t>.</a:t>
            </a:r>
          </a:p>
          <a:p>
            <a:r>
              <a:rPr lang="en-GB" dirty="0" err="1"/>
              <a:t>Kosteneffiziente</a:t>
            </a:r>
            <a:r>
              <a:rPr lang="en-GB" dirty="0"/>
              <a:t> </a:t>
            </a:r>
            <a:r>
              <a:rPr lang="en-GB" dirty="0" err="1"/>
              <a:t>Betriebsprozesse</a:t>
            </a:r>
            <a:r>
              <a:rPr lang="en-GB" dirty="0"/>
              <a:t> und flexible </a:t>
            </a:r>
            <a:r>
              <a:rPr lang="en-GB" dirty="0" err="1"/>
              <a:t>Anpassung</a:t>
            </a:r>
            <a:r>
              <a:rPr lang="en-GB" dirty="0"/>
              <a:t> an </a:t>
            </a:r>
            <a:r>
              <a:rPr lang="en-GB" dirty="0" err="1"/>
              <a:t>Marktbedingungen</a:t>
            </a:r>
            <a:r>
              <a:rPr lang="en-GB" dirty="0"/>
              <a:t> </a:t>
            </a:r>
            <a:r>
              <a:rPr lang="en-GB" dirty="0" err="1"/>
              <a:t>entwickeln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/>
              <a:t>Backup-</a:t>
            </a:r>
            <a:r>
              <a:rPr lang="en-GB" dirty="0" err="1"/>
              <a:t>Strategien</a:t>
            </a:r>
            <a:r>
              <a:rPr lang="en-GB" dirty="0"/>
              <a:t> für E-Commerce, </a:t>
            </a:r>
            <a:r>
              <a:rPr lang="en-GB" dirty="0" err="1"/>
              <a:t>wie</a:t>
            </a:r>
            <a:r>
              <a:rPr lang="en-GB" dirty="0"/>
              <a:t> alternative </a:t>
            </a:r>
            <a:r>
              <a:rPr lang="en-GB" dirty="0" err="1"/>
              <a:t>Plattformen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lokalen</a:t>
            </a:r>
            <a:r>
              <a:rPr lang="en-GB" dirty="0"/>
              <a:t> Vertrieb </a:t>
            </a:r>
            <a:r>
              <a:rPr lang="en-GB" dirty="0" err="1"/>
              <a:t>entwickeln</a:t>
            </a:r>
            <a:r>
              <a:rPr lang="en-GB" dirty="0"/>
              <a:t>.</a:t>
            </a:r>
          </a:p>
          <a:p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86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en-GB" dirty="0"/>
              <a:t> </a:t>
            </a:r>
            <a:r>
              <a:rPr lang="en-GB" dirty="0" err="1"/>
              <a:t>Primärbedürfnis</a:t>
            </a:r>
            <a:r>
              <a:rPr lang="en-GB" dirty="0"/>
              <a:t>:</a:t>
            </a:r>
            <a:r>
              <a:rPr lang="en-US" b="1" dirty="0"/>
              <a:t> </a:t>
            </a:r>
            <a:r>
              <a:rPr lang="en-US" dirty="0" err="1"/>
              <a:t>Ästhetik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B. </a:t>
            </a:r>
            <a:r>
              <a:rPr lang="en-US" b="1" dirty="0" err="1"/>
              <a:t>Sekundärbedürfnisse</a:t>
            </a:r>
            <a:r>
              <a:rPr lang="en-US" b="1" dirty="0"/>
              <a:t> (</a:t>
            </a:r>
            <a:r>
              <a:rPr lang="en-US" b="1" dirty="0" err="1"/>
              <a:t>Auswahl</a:t>
            </a:r>
            <a:r>
              <a:rPr lang="en-US" b="1" dirty="0"/>
              <a:t>- und </a:t>
            </a:r>
            <a:r>
              <a:rPr lang="en-US" b="1" dirty="0" err="1"/>
              <a:t>Entscheidungskriterien</a:t>
            </a:r>
            <a:r>
              <a:rPr lang="en-US" b="1" dirty="0"/>
              <a:t>)</a:t>
            </a:r>
            <a:endParaRPr lang="en-US" b="1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 err="1"/>
              <a:t>Designvielfalt</a:t>
            </a:r>
            <a:r>
              <a:rPr lang="en-US" b="1" dirty="0"/>
              <a:t>:</a:t>
            </a:r>
            <a:r>
              <a:rPr lang="en-US" dirty="0"/>
              <a:t> Breite </a:t>
            </a:r>
            <a:r>
              <a:rPr lang="en-US" dirty="0" err="1"/>
              <a:t>Auswahl</a:t>
            </a:r>
            <a:r>
              <a:rPr lang="en-US" dirty="0"/>
              <a:t> an Farben und Formen.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Premium-Optik:</a:t>
            </a:r>
            <a:r>
              <a:rPr lang="en-US" dirty="0"/>
              <a:t> </a:t>
            </a:r>
            <a:r>
              <a:rPr lang="en-US" dirty="0" err="1"/>
              <a:t>Hochwertige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und </a:t>
            </a:r>
            <a:r>
              <a:rPr lang="en-US" dirty="0" err="1"/>
              <a:t>Verarbeitung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 err="1"/>
              <a:t>Individualisierbarkeit</a:t>
            </a:r>
            <a:r>
              <a:rPr lang="en-US" b="1" dirty="0"/>
              <a:t>:</a:t>
            </a:r>
            <a:r>
              <a:rPr lang="en-US" dirty="0"/>
              <a:t> Anpassbare Module für </a:t>
            </a:r>
            <a:r>
              <a:rPr lang="en-US" dirty="0" err="1"/>
              <a:t>persönliche</a:t>
            </a:r>
            <a:r>
              <a:rPr lang="en-US" dirty="0"/>
              <a:t> </a:t>
            </a:r>
            <a:r>
              <a:rPr lang="en-US" dirty="0" err="1"/>
              <a:t>Vorlieben</a:t>
            </a:r>
            <a:r>
              <a:rPr lang="en-US" dirty="0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C. </a:t>
            </a:r>
            <a:r>
              <a:rPr lang="en-US" b="1" dirty="0" err="1"/>
              <a:t>Primär</a:t>
            </a:r>
            <a:r>
              <a:rPr lang="en-US" b="1" dirty="0"/>
              <a:t>- und </a:t>
            </a:r>
            <a:r>
              <a:rPr lang="en-US" b="1" dirty="0" err="1"/>
              <a:t>Sekundärbedarfe</a:t>
            </a:r>
            <a:endParaRPr lang="en-US" dirty="0" err="1"/>
          </a:p>
          <a:p>
            <a:r>
              <a:rPr lang="en-US" b="1" dirty="0" err="1"/>
              <a:t>Primärbedarf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Visuell</a:t>
            </a:r>
            <a:r>
              <a:rPr lang="en-US" dirty="0"/>
              <a:t> </a:t>
            </a:r>
            <a:r>
              <a:rPr lang="en-US" dirty="0" err="1"/>
              <a:t>ansprechende</a:t>
            </a:r>
            <a:r>
              <a:rPr lang="en-US" dirty="0"/>
              <a:t> Designs.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 err="1"/>
              <a:t>Sekundärbedarfe</a:t>
            </a:r>
            <a:r>
              <a:rPr lang="en-US" b="1" dirty="0"/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Vielfältige</a:t>
            </a:r>
            <a:r>
              <a:rPr lang="en-US" dirty="0"/>
              <a:t> Designs für </a:t>
            </a:r>
            <a:r>
              <a:rPr lang="en-US" dirty="0" err="1"/>
              <a:t>unterschiedliche</a:t>
            </a:r>
            <a:r>
              <a:rPr lang="en-US" dirty="0"/>
              <a:t> </a:t>
            </a:r>
            <a:r>
              <a:rPr lang="en-US" dirty="0" err="1"/>
              <a:t>Geschmäcker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/>
              <a:t>Hochwertige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für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edle</a:t>
            </a:r>
            <a:r>
              <a:rPr lang="en-US" dirty="0"/>
              <a:t> Optik.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Anpassbare Module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Personalisierung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b="1" dirty="0"/>
          </a:p>
          <a:p>
            <a:r>
              <a:rPr lang="en-US" b="1" dirty="0"/>
              <a:t>D. </a:t>
            </a:r>
            <a:r>
              <a:rPr lang="en-US" b="1" dirty="0" err="1"/>
              <a:t>Kundennutzen</a:t>
            </a:r>
            <a:endParaRPr lang="en-US" b="1" dirty="0" err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I. </a:t>
            </a:r>
            <a:r>
              <a:rPr lang="en-US" b="1" dirty="0" err="1"/>
              <a:t>Nutzen</a:t>
            </a:r>
            <a:r>
              <a:rPr lang="en-US" dirty="0"/>
              <a:t>: </a:t>
            </a:r>
            <a:r>
              <a:rPr lang="en-US" dirty="0" err="1"/>
              <a:t>Verbesserung</a:t>
            </a:r>
            <a:r>
              <a:rPr lang="en-US" dirty="0"/>
              <a:t> des </a:t>
            </a:r>
            <a:r>
              <a:rPr lang="en-US" dirty="0" err="1"/>
              <a:t>Wohnumfelds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stilvolle</a:t>
            </a:r>
            <a:r>
              <a:rPr lang="en-US" dirty="0"/>
              <a:t> </a:t>
            </a:r>
            <a:r>
              <a:rPr lang="en-US" dirty="0" err="1"/>
              <a:t>Gestaltung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II. </a:t>
            </a:r>
            <a:r>
              <a:rPr lang="en-US" b="1" dirty="0" err="1"/>
              <a:t>Nutzen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Anpassung</a:t>
            </a:r>
            <a:r>
              <a:rPr lang="en-US" dirty="0"/>
              <a:t> an </a:t>
            </a:r>
            <a:r>
              <a:rPr lang="en-US" dirty="0" err="1"/>
              <a:t>individuelle</a:t>
            </a:r>
            <a:r>
              <a:rPr lang="en-US" dirty="0"/>
              <a:t> </a:t>
            </a:r>
            <a:r>
              <a:rPr lang="en-US" dirty="0" err="1"/>
              <a:t>Einrichtungsstile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Schaffung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Wohlfühlambientes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vertikale</a:t>
            </a:r>
            <a:r>
              <a:rPr lang="en-US" dirty="0"/>
              <a:t> </a:t>
            </a:r>
            <a:r>
              <a:rPr lang="en-US" dirty="0" err="1"/>
              <a:t>Gärten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Erhöhung</a:t>
            </a:r>
            <a:r>
              <a:rPr lang="en-US" dirty="0"/>
              <a:t> des </a:t>
            </a:r>
            <a:r>
              <a:rPr lang="en-US" dirty="0" err="1"/>
              <a:t>visuellen</a:t>
            </a:r>
            <a:r>
              <a:rPr lang="en-US" dirty="0"/>
              <a:t> Reizes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personalisierte</a:t>
            </a:r>
            <a:r>
              <a:rPr lang="en-US" dirty="0"/>
              <a:t> Designs.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31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2. </a:t>
            </a:r>
            <a:r>
              <a:rPr lang="en-GB" err="1"/>
              <a:t>Primärbedürfnis</a:t>
            </a:r>
            <a:r>
              <a:rPr lang="en-GB" dirty="0"/>
              <a:t>: </a:t>
            </a:r>
            <a:r>
              <a:rPr lang="en-GB" err="1"/>
              <a:t>Funktionalität</a:t>
            </a:r>
            <a:endParaRPr lang="en-US" err="1"/>
          </a:p>
          <a:p>
            <a:endParaRPr lang="en-GB" dirty="0"/>
          </a:p>
          <a:p>
            <a:r>
              <a:rPr lang="en-US" b="1" dirty="0"/>
              <a:t>B. </a:t>
            </a:r>
            <a:r>
              <a:rPr lang="en-US" b="1" dirty="0" err="1"/>
              <a:t>Sekundärbedürfnisse</a:t>
            </a:r>
            <a:r>
              <a:rPr lang="en-US" b="1" dirty="0"/>
              <a:t> (</a:t>
            </a:r>
            <a:r>
              <a:rPr lang="en-US" b="1" dirty="0" err="1"/>
              <a:t>Auswahl</a:t>
            </a:r>
            <a:r>
              <a:rPr lang="en-US" b="1" dirty="0"/>
              <a:t>- und </a:t>
            </a:r>
            <a:r>
              <a:rPr lang="en-US" b="1" dirty="0" err="1"/>
              <a:t>Entscheidungskriterien</a:t>
            </a:r>
            <a:r>
              <a:rPr lang="en-US" b="1" dirty="0"/>
              <a:t>)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Platzsparend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Kompakte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für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Räume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Langlebigkeit</a:t>
            </a:r>
            <a:r>
              <a:rPr lang="en-US" b="1" dirty="0"/>
              <a:t>:</a:t>
            </a:r>
            <a:r>
              <a:rPr lang="en-US" dirty="0"/>
              <a:t> Produkte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hoher</a:t>
            </a:r>
            <a:r>
              <a:rPr lang="en-US" dirty="0"/>
              <a:t> </a:t>
            </a:r>
            <a:r>
              <a:rPr lang="en-US" dirty="0" err="1"/>
              <a:t>Haltbarkeit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Multifunktionalität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von Garten- und </a:t>
            </a:r>
            <a:r>
              <a:rPr lang="en-US" dirty="0" err="1"/>
              <a:t>Dekofunktionen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C. </a:t>
            </a:r>
            <a:r>
              <a:rPr lang="en-US" b="1" dirty="0" err="1"/>
              <a:t>Primär</a:t>
            </a:r>
            <a:r>
              <a:rPr lang="en-US" b="1" dirty="0"/>
              <a:t>- und </a:t>
            </a:r>
            <a:r>
              <a:rPr lang="en-US" b="1" dirty="0" err="1"/>
              <a:t>Sekundärbedarfe</a:t>
            </a:r>
            <a:endParaRPr lang="en-US" dirty="0" err="1"/>
          </a:p>
          <a:p>
            <a:r>
              <a:rPr lang="en-US" b="1" dirty="0" err="1"/>
              <a:t>Primärbedarf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Praktische</a:t>
            </a:r>
            <a:r>
              <a:rPr lang="en-US" dirty="0"/>
              <a:t> und </a:t>
            </a:r>
            <a:r>
              <a:rPr lang="en-US" dirty="0" err="1"/>
              <a:t>effiziente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 err="1"/>
              <a:t>Sekundärbedarfe</a:t>
            </a:r>
            <a:r>
              <a:rPr lang="en-US" b="1" dirty="0"/>
              <a:t>:</a:t>
            </a:r>
            <a:endParaRPr lang="en-US" b="1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Platzsparende</a:t>
            </a:r>
            <a:r>
              <a:rPr lang="en-US" dirty="0"/>
              <a:t> </a:t>
            </a:r>
            <a:r>
              <a:rPr lang="en-US" dirty="0" err="1"/>
              <a:t>Konstruktionen</a:t>
            </a:r>
            <a:r>
              <a:rPr lang="en-US" dirty="0"/>
              <a:t> für </a:t>
            </a:r>
            <a:r>
              <a:rPr lang="en-US" dirty="0" err="1"/>
              <a:t>Wohnungen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Robuste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für </a:t>
            </a:r>
            <a:r>
              <a:rPr lang="en-US" dirty="0" err="1"/>
              <a:t>lange</a:t>
            </a:r>
            <a:r>
              <a:rPr lang="en-US" dirty="0"/>
              <a:t> </a:t>
            </a:r>
            <a:r>
              <a:rPr lang="en-US" dirty="0" err="1"/>
              <a:t>Haltbarkeit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Kombination</a:t>
            </a:r>
            <a:r>
              <a:rPr lang="en-US" dirty="0"/>
              <a:t> von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Pflanzentöpfe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Beleuchtung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b="1" dirty="0"/>
          </a:p>
          <a:p>
            <a:r>
              <a:rPr lang="en-US" b="1" dirty="0"/>
              <a:t>D. </a:t>
            </a:r>
            <a:r>
              <a:rPr lang="en-US" b="1" dirty="0" err="1"/>
              <a:t>Kundennutzen</a:t>
            </a:r>
            <a:r>
              <a:rPr lang="en-US" b="1" dirty="0"/>
              <a:t> (</a:t>
            </a:r>
            <a:r>
              <a:rPr lang="en-US" b="1" dirty="0" err="1"/>
              <a:t>jeweils</a:t>
            </a:r>
            <a:r>
              <a:rPr lang="en-US" b="1" dirty="0"/>
              <a:t> 3 </a:t>
            </a:r>
            <a:r>
              <a:rPr lang="en-US" b="1" dirty="0" err="1"/>
              <a:t>Beispiele</a:t>
            </a:r>
            <a:r>
              <a:rPr lang="en-US" b="1" dirty="0"/>
              <a:t>)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I. </a:t>
            </a:r>
            <a:r>
              <a:rPr lang="en-US" b="1" dirty="0" err="1"/>
              <a:t>Nutzen</a:t>
            </a:r>
            <a:r>
              <a:rPr lang="en-US" dirty="0"/>
              <a:t>: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Nutzung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Räume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platzsparende</a:t>
            </a:r>
            <a:r>
              <a:rPr lang="en-US" dirty="0"/>
              <a:t> Designs.</a:t>
            </a:r>
          </a:p>
          <a:p>
            <a:pPr>
              <a:buFont typeface="Arial"/>
              <a:buChar char="•"/>
            </a:pPr>
            <a:r>
              <a:rPr lang="en-US" b="1" dirty="0"/>
              <a:t>II. </a:t>
            </a:r>
            <a:r>
              <a:rPr lang="en-US" b="1" dirty="0" err="1"/>
              <a:t>Nutzen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Zeitersparnis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multifunktionale</a:t>
            </a:r>
            <a:r>
              <a:rPr lang="en-US" dirty="0"/>
              <a:t> Produkte.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Lebensqualität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frische</a:t>
            </a:r>
            <a:r>
              <a:rPr lang="en-US" dirty="0"/>
              <a:t> </a:t>
            </a:r>
            <a:r>
              <a:rPr lang="en-US" dirty="0" err="1"/>
              <a:t>Kräuter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Blumen.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Praktische</a:t>
            </a:r>
            <a:r>
              <a:rPr lang="en-US" dirty="0"/>
              <a:t> </a:t>
            </a:r>
            <a:r>
              <a:rPr lang="en-US" dirty="0" err="1"/>
              <a:t>Anwendbarkeit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clevere</a:t>
            </a:r>
            <a:r>
              <a:rPr lang="en-US" dirty="0"/>
              <a:t> </a:t>
            </a:r>
            <a:r>
              <a:rPr lang="en-US" dirty="0" err="1"/>
              <a:t>Lagerlösungen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22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</a:t>
            </a:r>
            <a:r>
              <a:rPr lang="en-GB" dirty="0" err="1"/>
              <a:t>Primärbedürfnis</a:t>
            </a:r>
            <a:r>
              <a:rPr lang="en-GB" dirty="0"/>
              <a:t>: </a:t>
            </a:r>
            <a:r>
              <a:rPr lang="en-GB" dirty="0" err="1"/>
              <a:t>Nachhaltigkeit</a:t>
            </a:r>
            <a:endParaRPr lang="en-US" dirty="0" err="1"/>
          </a:p>
          <a:p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B. </a:t>
            </a:r>
            <a:r>
              <a:rPr lang="en-US" b="1" dirty="0" err="1"/>
              <a:t>Sekundärbedürfnisse</a:t>
            </a:r>
            <a:r>
              <a:rPr lang="en-US" b="1" dirty="0"/>
              <a:t> (</a:t>
            </a:r>
            <a:r>
              <a:rPr lang="en-US" b="1" dirty="0" err="1"/>
              <a:t>Auswahl</a:t>
            </a:r>
            <a:r>
              <a:rPr lang="en-US" b="1" dirty="0"/>
              <a:t>- und </a:t>
            </a:r>
            <a:r>
              <a:rPr lang="en-US" b="1" dirty="0" err="1"/>
              <a:t>Entscheidungskriterien</a:t>
            </a:r>
            <a:r>
              <a:rPr lang="en-US" b="1" dirty="0"/>
              <a:t>)</a:t>
            </a:r>
            <a:endParaRPr lang="en-US" b="1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 err="1"/>
              <a:t>Recyclingfähigkeit</a:t>
            </a:r>
            <a:r>
              <a:rPr lang="en-US" b="1" dirty="0"/>
              <a:t>:</a:t>
            </a:r>
            <a:r>
              <a:rPr lang="en-US" dirty="0"/>
              <a:t> Produkte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recycelbaren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 err="1"/>
              <a:t>Umweltfreundliche</a:t>
            </a:r>
            <a:r>
              <a:rPr lang="en-US" b="1" dirty="0"/>
              <a:t> Produktion:</a:t>
            </a:r>
            <a:r>
              <a:rPr lang="en-US" dirty="0"/>
              <a:t> Geringer CO₂-</a:t>
            </a:r>
            <a:r>
              <a:rPr lang="en-US" dirty="0" err="1"/>
              <a:t>Fußabdruck</a:t>
            </a:r>
            <a:r>
              <a:rPr lang="en-US" dirty="0"/>
              <a:t>.</a:t>
            </a:r>
            <a:endParaRPr lang="en-GB" dirty="0"/>
          </a:p>
          <a:p>
            <a:pPr>
              <a:buFont typeface="Arial"/>
              <a:buChar char="•"/>
            </a:pPr>
            <a:r>
              <a:rPr lang="en-US" b="1" dirty="0" err="1"/>
              <a:t>Nachhaltige</a:t>
            </a:r>
            <a:r>
              <a:rPr lang="en-US" b="1" dirty="0"/>
              <a:t> </a:t>
            </a:r>
            <a:r>
              <a:rPr lang="en-US" b="1" dirty="0" err="1"/>
              <a:t>Nachfüllsysteme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Wiederverwendbare</a:t>
            </a:r>
            <a:r>
              <a:rPr lang="en-US" dirty="0"/>
              <a:t> Module.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C. </a:t>
            </a:r>
            <a:r>
              <a:rPr lang="en-US" b="1" dirty="0" err="1"/>
              <a:t>Primär</a:t>
            </a:r>
            <a:r>
              <a:rPr lang="en-US" b="1" dirty="0"/>
              <a:t>- und </a:t>
            </a:r>
            <a:r>
              <a:rPr lang="en-US" b="1" dirty="0" err="1"/>
              <a:t>Sekundärbedarfe</a:t>
            </a:r>
            <a:endParaRPr lang="en-US" dirty="0" err="1"/>
          </a:p>
          <a:p>
            <a:r>
              <a:rPr lang="en-US" b="1" dirty="0" err="1"/>
              <a:t>Primärbedarf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Umweltfreundliche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und Produktion.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Sekundärbedarfe</a:t>
            </a:r>
            <a:r>
              <a:rPr lang="en-US" b="1" dirty="0"/>
              <a:t>: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 err="1"/>
              <a:t>Wiederverwendbare</a:t>
            </a:r>
            <a:r>
              <a:rPr lang="en-US" dirty="0"/>
              <a:t> und </a:t>
            </a:r>
            <a:r>
              <a:rPr lang="en-US" dirty="0" err="1"/>
              <a:t>recycelbare</a:t>
            </a:r>
            <a:r>
              <a:rPr lang="en-US" dirty="0"/>
              <a:t> Produkte.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Produktion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geringer</a:t>
            </a:r>
            <a:r>
              <a:rPr lang="en-US" dirty="0"/>
              <a:t> </a:t>
            </a:r>
            <a:r>
              <a:rPr lang="en-US" dirty="0" err="1"/>
              <a:t>Umweltbelastung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/>
              <a:t>Nachhaltige</a:t>
            </a:r>
            <a:r>
              <a:rPr lang="en-US" dirty="0"/>
              <a:t> </a:t>
            </a:r>
            <a:r>
              <a:rPr lang="en-US" dirty="0" err="1"/>
              <a:t>Nachfüllsysteme</a:t>
            </a:r>
            <a:r>
              <a:rPr lang="en-US" dirty="0"/>
              <a:t>, z. B. </a:t>
            </a:r>
            <a:r>
              <a:rPr lang="en-US" dirty="0" err="1"/>
              <a:t>biologisch</a:t>
            </a:r>
            <a:r>
              <a:rPr lang="en-US" dirty="0"/>
              <a:t> </a:t>
            </a:r>
            <a:r>
              <a:rPr lang="en-US" dirty="0" err="1"/>
              <a:t>abbaubare</a:t>
            </a:r>
            <a:r>
              <a:rPr lang="en-US" dirty="0"/>
              <a:t> </a:t>
            </a:r>
            <a:r>
              <a:rPr lang="en-US" dirty="0" err="1"/>
              <a:t>Samenpackungen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b="1" dirty="0"/>
          </a:p>
          <a:p>
            <a:r>
              <a:rPr lang="en-US" b="1" dirty="0"/>
              <a:t>D. </a:t>
            </a:r>
            <a:r>
              <a:rPr lang="en-US" b="1" dirty="0" err="1"/>
              <a:t>Kundennutzen</a:t>
            </a:r>
            <a:r>
              <a:rPr lang="en-US" b="1" dirty="0"/>
              <a:t> (</a:t>
            </a:r>
            <a:r>
              <a:rPr lang="en-US" b="1" dirty="0" err="1"/>
              <a:t>jeweils</a:t>
            </a:r>
            <a:r>
              <a:rPr lang="en-US" b="1" dirty="0"/>
              <a:t> 3 </a:t>
            </a:r>
            <a:r>
              <a:rPr lang="en-US" b="1" dirty="0" err="1"/>
              <a:t>Beispiele</a:t>
            </a:r>
            <a:r>
              <a:rPr lang="en-US" b="1" dirty="0"/>
              <a:t>)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I. </a:t>
            </a:r>
            <a:r>
              <a:rPr lang="en-US" b="1" dirty="0" err="1"/>
              <a:t>Nutzen</a:t>
            </a:r>
            <a:r>
              <a:rPr lang="en-US" dirty="0"/>
              <a:t>: </a:t>
            </a:r>
            <a:r>
              <a:rPr lang="en-US" dirty="0" err="1"/>
              <a:t>Beitrag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Umweltschutz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recycelbare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II. </a:t>
            </a:r>
            <a:r>
              <a:rPr lang="en-US" b="1" dirty="0" err="1"/>
              <a:t>Nutzen</a:t>
            </a:r>
            <a:r>
              <a:rPr lang="en-US" dirty="0"/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 err="1"/>
              <a:t>Kostenersparnis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wiederverwendbare</a:t>
            </a:r>
            <a:r>
              <a:rPr lang="en-US" dirty="0"/>
              <a:t> Module.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Förderung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umweltbewussten</a:t>
            </a:r>
            <a:r>
              <a:rPr lang="en-US" dirty="0"/>
              <a:t> </a:t>
            </a:r>
            <a:r>
              <a:rPr lang="en-US" dirty="0" err="1"/>
              <a:t>Lebensstils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Geringere</a:t>
            </a:r>
            <a:r>
              <a:rPr lang="en-US" dirty="0"/>
              <a:t> </a:t>
            </a:r>
            <a:r>
              <a:rPr lang="en-US" dirty="0" err="1"/>
              <a:t>Umweltbelastung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energieeffiziente</a:t>
            </a:r>
            <a:r>
              <a:rPr lang="en-US" dirty="0"/>
              <a:t> Produktion.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319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GB" err="1"/>
              <a:t>Primärbedürfnis</a:t>
            </a:r>
            <a:r>
              <a:rPr lang="en-GB" dirty="0"/>
              <a:t>:  </a:t>
            </a:r>
            <a:r>
              <a:rPr lang="en-GB" err="1"/>
              <a:t>Benutzerfreundlichkeit</a:t>
            </a:r>
            <a:endParaRPr lang="en-GB">
              <a:ea typeface="Calibri"/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B. </a:t>
            </a:r>
            <a:r>
              <a:rPr lang="en-US" b="1" dirty="0" err="1"/>
              <a:t>Sekundärbedürfnisse</a:t>
            </a:r>
            <a:r>
              <a:rPr lang="en-US" b="1" dirty="0"/>
              <a:t> (</a:t>
            </a:r>
            <a:r>
              <a:rPr lang="en-US" b="1" dirty="0" err="1"/>
              <a:t>Auswahl</a:t>
            </a:r>
            <a:r>
              <a:rPr lang="en-US" b="1" dirty="0"/>
              <a:t>- und </a:t>
            </a:r>
            <a:r>
              <a:rPr lang="en-US" b="1" dirty="0" err="1"/>
              <a:t>Entscheidungskriterien</a:t>
            </a:r>
            <a:r>
              <a:rPr lang="en-US" b="1" dirty="0"/>
              <a:t>)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b="1" err="1"/>
              <a:t>Einfache</a:t>
            </a:r>
            <a:r>
              <a:rPr lang="en-US" b="1" dirty="0"/>
              <a:t> Installation:</a:t>
            </a:r>
            <a:r>
              <a:rPr lang="en-US" dirty="0"/>
              <a:t> Werkzeuge und </a:t>
            </a:r>
            <a:r>
              <a:rPr lang="en-US" err="1"/>
              <a:t>Anleitungen</a:t>
            </a:r>
            <a:r>
              <a:rPr lang="en-US" dirty="0"/>
              <a:t> </a:t>
            </a:r>
            <a:r>
              <a:rPr lang="en-US" err="1"/>
              <a:t>inklusive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Pflegeleicht</a:t>
            </a:r>
            <a:r>
              <a:rPr lang="en-US" b="1" dirty="0"/>
              <a:t>:</a:t>
            </a:r>
            <a:r>
              <a:rPr lang="en-US" dirty="0"/>
              <a:t> Geringer </a:t>
            </a:r>
            <a:r>
              <a:rPr lang="en-US" err="1"/>
              <a:t>Wartungsaufwand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Kundensupport:</a:t>
            </a:r>
            <a:r>
              <a:rPr lang="en-US" dirty="0"/>
              <a:t> </a:t>
            </a:r>
            <a:r>
              <a:rPr lang="en-US" err="1"/>
              <a:t>Verfügbarkeit</a:t>
            </a:r>
            <a:r>
              <a:rPr lang="en-US" dirty="0"/>
              <a:t> von Support </a:t>
            </a:r>
            <a:r>
              <a:rPr lang="en-US" err="1"/>
              <a:t>bei</a:t>
            </a:r>
            <a:r>
              <a:rPr lang="en-US" dirty="0"/>
              <a:t> </a:t>
            </a:r>
            <a:r>
              <a:rPr lang="en-US" err="1"/>
              <a:t>Fragen</a:t>
            </a:r>
            <a:r>
              <a:rPr lang="en-US" dirty="0"/>
              <a:t>.</a:t>
            </a:r>
            <a:endParaRPr lang="en-US">
              <a:ea typeface="Calibri"/>
              <a:cs typeface="Calibri"/>
            </a:endParaRPr>
          </a:p>
          <a:p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C. </a:t>
            </a:r>
            <a:r>
              <a:rPr lang="en-US" b="1" dirty="0" err="1"/>
              <a:t>Primär</a:t>
            </a:r>
            <a:r>
              <a:rPr lang="en-US" b="1" dirty="0"/>
              <a:t>- und </a:t>
            </a:r>
            <a:r>
              <a:rPr lang="en-US" b="1" dirty="0" err="1"/>
              <a:t>Sekundärbedarfe</a:t>
            </a:r>
            <a:endParaRPr lang="en-US" dirty="0" err="1"/>
          </a:p>
          <a:p>
            <a:r>
              <a:rPr lang="en-US" b="1" dirty="0" err="1"/>
              <a:t>Primärbedarf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Nutzung</a:t>
            </a:r>
            <a:r>
              <a:rPr lang="en-US" dirty="0"/>
              <a:t> und </a:t>
            </a:r>
            <a:r>
              <a:rPr lang="en-US" dirty="0" err="1"/>
              <a:t>Pflege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 err="1"/>
              <a:t>Sekundärbedarfe</a:t>
            </a:r>
            <a:r>
              <a:rPr lang="en-US" b="1" dirty="0"/>
              <a:t>: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Werkzeuge und Schritt-für-Schritt-</a:t>
            </a:r>
            <a:r>
              <a:rPr lang="en-US" dirty="0" err="1"/>
              <a:t>Anleitungen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Pflegeleichte</a:t>
            </a:r>
            <a:r>
              <a:rPr lang="en-US" dirty="0"/>
              <a:t> </a:t>
            </a:r>
            <a:r>
              <a:rPr lang="en-US" dirty="0" err="1"/>
              <a:t>Pflanzen</a:t>
            </a:r>
            <a:r>
              <a:rPr lang="en-US" dirty="0"/>
              <a:t>- und </a:t>
            </a:r>
            <a:r>
              <a:rPr lang="en-US" dirty="0" err="1"/>
              <a:t>Filtersysteme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Kundensupport und Tutorials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D. </a:t>
            </a:r>
            <a:r>
              <a:rPr lang="en-US" b="1" dirty="0" err="1"/>
              <a:t>Kundennutzen</a:t>
            </a:r>
            <a:r>
              <a:rPr lang="en-US" b="1" dirty="0"/>
              <a:t> </a:t>
            </a:r>
            <a:endParaRPr lang="en-US" b="1" dirty="0">
              <a:ea typeface="Calibri"/>
              <a:cs typeface="Calibri"/>
            </a:endParaRPr>
          </a:p>
          <a:p>
            <a:r>
              <a:rPr lang="en-US" b="1" dirty="0"/>
              <a:t>I.  </a:t>
            </a:r>
            <a:r>
              <a:rPr lang="en-US" b="1" dirty="0" err="1"/>
              <a:t>Nutzen</a:t>
            </a:r>
            <a:r>
              <a:rPr lang="en-US" dirty="0"/>
              <a:t>: </a:t>
            </a:r>
            <a:r>
              <a:rPr lang="en-US" dirty="0" err="1"/>
              <a:t>Reduzierter</a:t>
            </a:r>
            <a:r>
              <a:rPr lang="en-US" dirty="0"/>
              <a:t> </a:t>
            </a:r>
            <a:r>
              <a:rPr lang="en-US" dirty="0" err="1"/>
              <a:t>Aufwand</a:t>
            </a:r>
            <a:r>
              <a:rPr lang="en-US" dirty="0"/>
              <a:t> dank </a:t>
            </a:r>
            <a:r>
              <a:rPr lang="en-US" dirty="0" err="1"/>
              <a:t>einfacher</a:t>
            </a:r>
            <a:r>
              <a:rPr lang="en-US" dirty="0"/>
              <a:t> Installation.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II. </a:t>
            </a:r>
            <a:r>
              <a:rPr lang="en-US" b="1" dirty="0" err="1"/>
              <a:t>Nutzen</a:t>
            </a:r>
            <a:r>
              <a:rPr lang="en-US" dirty="0"/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Unterstützung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Kundenservice</a:t>
            </a:r>
            <a:r>
              <a:rPr lang="en-US" dirty="0"/>
              <a:t> und Tutorials.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Weniger Stress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pflegeleichte</a:t>
            </a:r>
            <a:r>
              <a:rPr lang="en-US" dirty="0"/>
              <a:t> Systeme.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Intuitive </a:t>
            </a:r>
            <a:r>
              <a:rPr lang="en-US" dirty="0" err="1"/>
              <a:t>Bedienbarkeit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durchdachte</a:t>
            </a:r>
            <a:r>
              <a:rPr lang="en-US" dirty="0"/>
              <a:t> </a:t>
            </a:r>
            <a:r>
              <a:rPr lang="en-US" dirty="0" err="1"/>
              <a:t>Produktgestaltung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ea typeface="Calibri"/>
              <a:cs typeface="Calibri"/>
            </a:endParaRPr>
          </a:p>
          <a:p>
            <a:r>
              <a:rPr lang="en-US" b="1" dirty="0"/>
              <a:t>4. </a:t>
            </a:r>
            <a:r>
              <a:rPr lang="en-US" b="1" dirty="0" err="1"/>
              <a:t>Marktanalyse</a:t>
            </a:r>
            <a:endParaRPr lang="en-US" b="1" dirty="0">
              <a:ea typeface="Calibri"/>
              <a:cs typeface="Calibri"/>
            </a:endParaRPr>
          </a:p>
          <a:p>
            <a:endParaRPr lang="en-US" b="1" dirty="0"/>
          </a:p>
          <a:p>
            <a:r>
              <a:rPr lang="en-US" b="1" err="1"/>
              <a:t>Zielmarkt-Abgrenzung</a:t>
            </a:r>
            <a:r>
              <a:rPr lang="en-US" b="1" dirty="0"/>
              <a:t>: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Kundensegmentierung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err="1"/>
              <a:t>Identifizierung</a:t>
            </a:r>
            <a:r>
              <a:rPr lang="en-US" dirty="0"/>
              <a:t> </a:t>
            </a:r>
            <a:r>
              <a:rPr lang="en-US" err="1"/>
              <a:t>bestimmter</a:t>
            </a:r>
            <a:r>
              <a:rPr lang="en-US" dirty="0"/>
              <a:t> </a:t>
            </a:r>
            <a:r>
              <a:rPr lang="en-US" err="1"/>
              <a:t>Zielgruppen</a:t>
            </a:r>
            <a:r>
              <a:rPr lang="en-US" dirty="0"/>
              <a:t> </a:t>
            </a:r>
            <a:r>
              <a:rPr lang="en-US" err="1"/>
              <a:t>basierend</a:t>
            </a:r>
            <a:r>
              <a:rPr lang="en-US" dirty="0"/>
              <a:t> auf </a:t>
            </a:r>
            <a:r>
              <a:rPr lang="en-US" err="1"/>
              <a:t>demografischen</a:t>
            </a:r>
            <a:r>
              <a:rPr lang="en-US" dirty="0"/>
              <a:t>, </a:t>
            </a:r>
            <a:r>
              <a:rPr lang="en-US" err="1"/>
              <a:t>geografischen</a:t>
            </a:r>
            <a:r>
              <a:rPr lang="en-US" dirty="0"/>
              <a:t>, </a:t>
            </a:r>
            <a:r>
              <a:rPr lang="en-US" err="1"/>
              <a:t>psychografischen</a:t>
            </a:r>
            <a:r>
              <a:rPr lang="en-US" dirty="0"/>
              <a:t> und </a:t>
            </a:r>
            <a:r>
              <a:rPr lang="en-US" err="1"/>
              <a:t>verhaltensbezogenen</a:t>
            </a:r>
            <a:r>
              <a:rPr lang="en-US" dirty="0"/>
              <a:t> </a:t>
            </a:r>
            <a:r>
              <a:rPr lang="en-US" err="1"/>
              <a:t>Merkmalen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err="1"/>
              <a:t>Beispiel</a:t>
            </a:r>
            <a:r>
              <a:rPr lang="en-US" dirty="0"/>
              <a:t>: Ein Urban-Gardening-</a:t>
            </a:r>
            <a:r>
              <a:rPr lang="en-US" err="1"/>
              <a:t>Unternehmen</a:t>
            </a:r>
            <a:r>
              <a:rPr lang="en-US" dirty="0"/>
              <a:t> </a:t>
            </a:r>
            <a:r>
              <a:rPr lang="en-US" err="1"/>
              <a:t>könnte</a:t>
            </a:r>
            <a:r>
              <a:rPr lang="en-US" dirty="0"/>
              <a:t> "</a:t>
            </a:r>
            <a:r>
              <a:rPr lang="en-US" err="1"/>
              <a:t>umweltbewusste</a:t>
            </a:r>
            <a:r>
              <a:rPr lang="en-US" dirty="0"/>
              <a:t> </a:t>
            </a:r>
            <a:r>
              <a:rPr lang="en-US" err="1"/>
              <a:t>Stadtbewohner</a:t>
            </a:r>
            <a:r>
              <a:rPr lang="en-US" dirty="0"/>
              <a:t> </a:t>
            </a:r>
            <a:r>
              <a:rPr lang="en-US" err="1"/>
              <a:t>zwischen</a:t>
            </a:r>
            <a:r>
              <a:rPr lang="en-US" dirty="0"/>
              <a:t> 25 und 45 Jahren </a:t>
            </a:r>
            <a:r>
              <a:rPr lang="en-US" err="1"/>
              <a:t>mit</a:t>
            </a:r>
            <a:r>
              <a:rPr lang="en-US" dirty="0"/>
              <a:t> </a:t>
            </a:r>
            <a:r>
              <a:rPr lang="en-US" err="1"/>
              <a:t>begrenztem</a:t>
            </a:r>
            <a:r>
              <a:rPr lang="en-US" dirty="0"/>
              <a:t> Platz in der Wohnung" </a:t>
            </a:r>
            <a:r>
              <a:rPr lang="en-US" err="1"/>
              <a:t>als</a:t>
            </a:r>
            <a:r>
              <a:rPr lang="en-US" dirty="0"/>
              <a:t> </a:t>
            </a:r>
            <a:r>
              <a:rPr lang="en-US" err="1"/>
              <a:t>Zielgruppe</a:t>
            </a:r>
            <a:r>
              <a:rPr lang="en-US" dirty="0"/>
              <a:t> </a:t>
            </a:r>
            <a:r>
              <a:rPr lang="en-US" err="1"/>
              <a:t>festlegen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Bedürfnisse</a:t>
            </a:r>
            <a:r>
              <a:rPr lang="en-US" b="1" dirty="0"/>
              <a:t> und </a:t>
            </a:r>
            <a:r>
              <a:rPr lang="en-US" b="1" dirty="0" err="1"/>
              <a:t>Wünsche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Analyse der </a:t>
            </a:r>
            <a:r>
              <a:rPr lang="en-US" err="1"/>
              <a:t>spezifischen</a:t>
            </a:r>
            <a:r>
              <a:rPr lang="en-US" dirty="0"/>
              <a:t> </a:t>
            </a:r>
            <a:r>
              <a:rPr lang="en-US" err="1"/>
              <a:t>Anforderungen</a:t>
            </a:r>
            <a:r>
              <a:rPr lang="en-US" dirty="0"/>
              <a:t> des </a:t>
            </a:r>
            <a:r>
              <a:rPr lang="en-US" err="1"/>
              <a:t>Zielmarktes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err="1"/>
              <a:t>Beispiel</a:t>
            </a:r>
            <a:r>
              <a:rPr lang="en-US" dirty="0"/>
              <a:t>: Kunden </a:t>
            </a:r>
            <a:r>
              <a:rPr lang="en-US" err="1"/>
              <a:t>suchen</a:t>
            </a:r>
            <a:r>
              <a:rPr lang="en-US" dirty="0"/>
              <a:t> </a:t>
            </a:r>
            <a:r>
              <a:rPr lang="en-US" err="1"/>
              <a:t>platzsparende</a:t>
            </a:r>
            <a:r>
              <a:rPr lang="en-US" dirty="0"/>
              <a:t>, </a:t>
            </a:r>
            <a:r>
              <a:rPr lang="en-US" err="1"/>
              <a:t>nachhaltige</a:t>
            </a:r>
            <a:r>
              <a:rPr lang="en-US" dirty="0"/>
              <a:t> </a:t>
            </a:r>
            <a:r>
              <a:rPr lang="en-US" err="1"/>
              <a:t>Lösungen</a:t>
            </a:r>
            <a:r>
              <a:rPr lang="en-US" dirty="0"/>
              <a:t> für den </a:t>
            </a:r>
            <a:r>
              <a:rPr lang="en-US" err="1"/>
              <a:t>Anbau</a:t>
            </a:r>
            <a:r>
              <a:rPr lang="en-US" dirty="0"/>
              <a:t> von </a:t>
            </a:r>
            <a:r>
              <a:rPr lang="en-US" err="1"/>
              <a:t>Lebensmitteln</a:t>
            </a:r>
            <a:r>
              <a:rPr lang="en-US" dirty="0"/>
              <a:t> auf </a:t>
            </a:r>
            <a:r>
              <a:rPr lang="en-US" err="1"/>
              <a:t>Balkonen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Geografische</a:t>
            </a:r>
            <a:r>
              <a:rPr lang="en-US" b="1" dirty="0"/>
              <a:t> </a:t>
            </a:r>
            <a:r>
              <a:rPr lang="en-US" b="1" dirty="0" err="1"/>
              <a:t>Abgrenzung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err="1"/>
              <a:t>Festlegen</a:t>
            </a:r>
            <a:r>
              <a:rPr lang="en-US" dirty="0"/>
              <a:t>, in </a:t>
            </a:r>
            <a:r>
              <a:rPr lang="en-US" err="1"/>
              <a:t>welchen</a:t>
            </a:r>
            <a:r>
              <a:rPr lang="en-US" dirty="0"/>
              <a:t> Regionen </a:t>
            </a:r>
            <a:r>
              <a:rPr lang="en-US" err="1"/>
              <a:t>oder</a:t>
            </a:r>
            <a:r>
              <a:rPr lang="en-US" dirty="0"/>
              <a:t> </a:t>
            </a:r>
            <a:r>
              <a:rPr lang="en-US" err="1"/>
              <a:t>Städten</a:t>
            </a:r>
            <a:r>
              <a:rPr lang="en-US" dirty="0"/>
              <a:t> das </a:t>
            </a:r>
            <a:r>
              <a:rPr lang="en-US" err="1"/>
              <a:t>Unternehmen</a:t>
            </a:r>
            <a:r>
              <a:rPr lang="en-US" dirty="0"/>
              <a:t> </a:t>
            </a:r>
            <a:r>
              <a:rPr lang="en-US" err="1"/>
              <a:t>aktiv</a:t>
            </a:r>
            <a:r>
              <a:rPr lang="en-US" dirty="0"/>
              <a:t> sein will.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err="1"/>
              <a:t>Beispiel</a:t>
            </a:r>
            <a:r>
              <a:rPr lang="en-US" dirty="0"/>
              <a:t>: Das </a:t>
            </a:r>
            <a:r>
              <a:rPr lang="en-US" err="1"/>
              <a:t>Unternehmen</a:t>
            </a:r>
            <a:r>
              <a:rPr lang="en-US" dirty="0"/>
              <a:t> </a:t>
            </a:r>
            <a:r>
              <a:rPr lang="en-US" err="1"/>
              <a:t>konzentriert</a:t>
            </a:r>
            <a:r>
              <a:rPr lang="en-US" dirty="0"/>
              <a:t> </a:t>
            </a:r>
            <a:r>
              <a:rPr lang="en-US" err="1"/>
              <a:t>sich</a:t>
            </a:r>
            <a:r>
              <a:rPr lang="en-US" dirty="0"/>
              <a:t> auf urbane </a:t>
            </a:r>
            <a:r>
              <a:rPr lang="en-US" err="1"/>
              <a:t>Ballungszentren</a:t>
            </a:r>
            <a:r>
              <a:rPr lang="en-US" dirty="0"/>
              <a:t>, da </a:t>
            </a:r>
            <a:r>
              <a:rPr lang="en-US" err="1"/>
              <a:t>dort</a:t>
            </a:r>
            <a:r>
              <a:rPr lang="en-US" dirty="0"/>
              <a:t> das Interesse an Urban Gardening am </a:t>
            </a:r>
            <a:r>
              <a:rPr lang="en-US" err="1"/>
              <a:t>größten</a:t>
            </a:r>
            <a:r>
              <a:rPr lang="en-US" dirty="0"/>
              <a:t> </a:t>
            </a:r>
            <a:r>
              <a:rPr lang="en-US" err="1"/>
              <a:t>ist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Ausschluss</a:t>
            </a:r>
            <a:r>
              <a:rPr lang="en-US" b="1" dirty="0"/>
              <a:t> </a:t>
            </a:r>
            <a:r>
              <a:rPr lang="en-US" b="1" dirty="0" err="1"/>
              <a:t>anderer</a:t>
            </a:r>
            <a:r>
              <a:rPr lang="en-US" b="1" dirty="0"/>
              <a:t> </a:t>
            </a:r>
            <a:r>
              <a:rPr lang="en-US" b="1" dirty="0" err="1"/>
              <a:t>Märkte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err="1"/>
              <a:t>Märkte</a:t>
            </a:r>
            <a:r>
              <a:rPr lang="en-US" dirty="0"/>
              <a:t> </a:t>
            </a:r>
            <a:r>
              <a:rPr lang="en-US" err="1"/>
              <a:t>oder</a:t>
            </a:r>
            <a:r>
              <a:rPr lang="en-US" dirty="0"/>
              <a:t> </a:t>
            </a:r>
            <a:r>
              <a:rPr lang="en-US" err="1"/>
              <a:t>Zielgruppen</a:t>
            </a:r>
            <a:r>
              <a:rPr lang="en-US" dirty="0"/>
              <a:t>, die </a:t>
            </a:r>
            <a:r>
              <a:rPr lang="en-US" err="1"/>
              <a:t>nicht</a:t>
            </a:r>
            <a:r>
              <a:rPr lang="en-US" dirty="0"/>
              <a:t> in den Fokus fallen, </a:t>
            </a:r>
            <a:r>
              <a:rPr lang="en-US" err="1"/>
              <a:t>werden</a:t>
            </a:r>
            <a:r>
              <a:rPr lang="en-US" dirty="0"/>
              <a:t> </a:t>
            </a:r>
            <a:r>
              <a:rPr lang="en-US" err="1"/>
              <a:t>bewusst</a:t>
            </a:r>
            <a:r>
              <a:rPr lang="en-US" dirty="0"/>
              <a:t> </a:t>
            </a:r>
            <a:r>
              <a:rPr lang="en-US" err="1"/>
              <a:t>ausgeschlossen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err="1"/>
              <a:t>Beispiel</a:t>
            </a:r>
            <a:r>
              <a:rPr lang="en-US" dirty="0"/>
              <a:t>: Das </a:t>
            </a:r>
            <a:r>
              <a:rPr lang="en-US" err="1"/>
              <a:t>Unternehmen</a:t>
            </a:r>
            <a:r>
              <a:rPr lang="en-US" dirty="0"/>
              <a:t> </a:t>
            </a:r>
            <a:r>
              <a:rPr lang="en-US" err="1"/>
              <a:t>bietet</a:t>
            </a:r>
            <a:r>
              <a:rPr lang="en-US" dirty="0"/>
              <a:t> </a:t>
            </a:r>
            <a:r>
              <a:rPr lang="en-US" err="1"/>
              <a:t>keine</a:t>
            </a:r>
            <a:r>
              <a:rPr lang="en-US" dirty="0"/>
              <a:t> Produkte für </a:t>
            </a:r>
            <a:r>
              <a:rPr lang="en-US" err="1"/>
              <a:t>große</a:t>
            </a:r>
            <a:r>
              <a:rPr lang="en-US" dirty="0"/>
              <a:t> </a:t>
            </a:r>
            <a:r>
              <a:rPr lang="en-US" err="1"/>
              <a:t>Gärten</a:t>
            </a:r>
            <a:r>
              <a:rPr lang="en-US" dirty="0"/>
              <a:t> </a:t>
            </a:r>
            <a:r>
              <a:rPr lang="en-US" err="1"/>
              <a:t>oder</a:t>
            </a:r>
            <a:r>
              <a:rPr lang="en-US" dirty="0"/>
              <a:t> </a:t>
            </a:r>
            <a:r>
              <a:rPr lang="en-US" err="1"/>
              <a:t>landwirtschaftliche</a:t>
            </a:r>
            <a:r>
              <a:rPr lang="en-US" dirty="0"/>
              <a:t> Betriebe an, da der Fokus auf </a:t>
            </a:r>
            <a:r>
              <a:rPr lang="en-US" err="1"/>
              <a:t>Stadtbewohnern</a:t>
            </a:r>
            <a:r>
              <a:rPr lang="en-US" dirty="0"/>
              <a:t> </a:t>
            </a:r>
            <a:r>
              <a:rPr lang="en-US" err="1"/>
              <a:t>liegt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b="1" dirty="0" err="1"/>
              <a:t>Kundensegmente</a:t>
            </a:r>
            <a:r>
              <a:rPr lang="en-US" b="1" dirty="0"/>
              <a:t>(</a:t>
            </a:r>
            <a:r>
              <a:rPr lang="en-US" b="1" dirty="0" err="1"/>
              <a:t>Zielgruppe</a:t>
            </a:r>
            <a:r>
              <a:rPr lang="en-US" b="1" dirty="0"/>
              <a:t>)</a:t>
            </a:r>
            <a:endParaRPr lang="en-US" dirty="0" err="1"/>
          </a:p>
          <a:p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umweltbewussten</a:t>
            </a:r>
            <a:r>
              <a:rPr lang="en-US" dirty="0"/>
              <a:t> </a:t>
            </a:r>
            <a:r>
              <a:rPr lang="en-US" dirty="0" err="1"/>
              <a:t>Konsumenten</a:t>
            </a:r>
            <a:r>
              <a:rPr lang="en-US" dirty="0"/>
              <a:t>, die in </a:t>
            </a:r>
            <a:r>
              <a:rPr lang="en-US" dirty="0" err="1"/>
              <a:t>städtischen</a:t>
            </a:r>
            <a:r>
              <a:rPr lang="en-US" dirty="0"/>
              <a:t> </a:t>
            </a:r>
            <a:r>
              <a:rPr lang="en-US" dirty="0" err="1"/>
              <a:t>Gebieten</a:t>
            </a:r>
            <a:r>
              <a:rPr lang="en-US" dirty="0"/>
              <a:t> leben und Wert auf </a:t>
            </a:r>
            <a:r>
              <a:rPr lang="en-US" dirty="0" err="1"/>
              <a:t>Nachhaltigkeit</a:t>
            </a:r>
            <a:r>
              <a:rPr lang="en-US" dirty="0"/>
              <a:t>, </a:t>
            </a:r>
            <a:r>
              <a:rPr lang="en-US" dirty="0" err="1"/>
              <a:t>gesunde</a:t>
            </a:r>
            <a:r>
              <a:rPr lang="en-US" dirty="0"/>
              <a:t> </a:t>
            </a:r>
            <a:r>
              <a:rPr lang="en-US" dirty="0" err="1"/>
              <a:t>Ernährung</a:t>
            </a:r>
            <a:r>
              <a:rPr lang="en-US" dirty="0"/>
              <a:t> und </a:t>
            </a:r>
            <a:r>
              <a:rPr lang="en-US" dirty="0" err="1"/>
              <a:t>lokale</a:t>
            </a:r>
            <a:r>
              <a:rPr lang="en-US" dirty="0"/>
              <a:t> Produktion </a:t>
            </a:r>
            <a:r>
              <a:rPr lang="en-US" dirty="0" err="1"/>
              <a:t>legen</a:t>
            </a:r>
            <a:r>
              <a:rPr lang="en-US" dirty="0"/>
              <a:t>. Dazu </a:t>
            </a:r>
            <a:r>
              <a:rPr lang="en-US" dirty="0" err="1"/>
              <a:t>gehören</a:t>
            </a:r>
            <a:r>
              <a:rPr lang="en-US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Selbstversorger</a:t>
            </a:r>
            <a:r>
              <a:rPr lang="en-US" b="1" dirty="0"/>
              <a:t> und </a:t>
            </a:r>
            <a:r>
              <a:rPr lang="en-US" b="1" dirty="0" err="1"/>
              <a:t>Hobbygärtner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, die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Lebensmittel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Gemüse</a:t>
            </a:r>
            <a:r>
              <a:rPr lang="en-US" dirty="0"/>
              <a:t>, </a:t>
            </a:r>
            <a:r>
              <a:rPr lang="en-US" dirty="0" err="1"/>
              <a:t>Kräuter</a:t>
            </a:r>
            <a:r>
              <a:rPr lang="en-US" dirty="0"/>
              <a:t> und Beeren </a:t>
            </a:r>
            <a:r>
              <a:rPr lang="en-US" dirty="0" err="1"/>
              <a:t>anbauen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Stadtbewohner</a:t>
            </a:r>
            <a:r>
              <a:rPr lang="en-US" b="1" dirty="0"/>
              <a:t> </a:t>
            </a:r>
            <a:r>
              <a:rPr lang="en-US" b="1" dirty="0" err="1"/>
              <a:t>mit</a:t>
            </a:r>
            <a:r>
              <a:rPr lang="en-US" b="1" dirty="0"/>
              <a:t> </a:t>
            </a:r>
            <a:r>
              <a:rPr lang="en-US" b="1" dirty="0" err="1"/>
              <a:t>begrenztem</a:t>
            </a:r>
            <a:r>
              <a:rPr lang="en-US" b="1" dirty="0"/>
              <a:t> Platz:</a:t>
            </a:r>
            <a:r>
              <a:rPr lang="en-US" dirty="0"/>
              <a:t> Menschen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kleinen</a:t>
            </a:r>
            <a:r>
              <a:rPr lang="en-US" dirty="0"/>
              <a:t> </a:t>
            </a:r>
            <a:r>
              <a:rPr lang="en-US" dirty="0" err="1"/>
              <a:t>Balkonen</a:t>
            </a:r>
            <a:r>
              <a:rPr lang="en-US" dirty="0"/>
              <a:t>, </a:t>
            </a:r>
            <a:r>
              <a:rPr lang="en-US" dirty="0" err="1"/>
              <a:t>Terrassen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Küchen</a:t>
            </a:r>
            <a:r>
              <a:rPr lang="en-US" dirty="0"/>
              <a:t>, die </a:t>
            </a:r>
            <a:r>
              <a:rPr lang="en-US" dirty="0" err="1"/>
              <a:t>kreative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für Urban Gardening </a:t>
            </a:r>
            <a:r>
              <a:rPr lang="en-US" dirty="0" err="1"/>
              <a:t>suchen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Jüngere</a:t>
            </a:r>
            <a:r>
              <a:rPr lang="en-US" b="1" dirty="0"/>
              <a:t> </a:t>
            </a:r>
            <a:r>
              <a:rPr lang="en-US" b="1" dirty="0" err="1"/>
              <a:t>Generationen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Umweltbewusste</a:t>
            </a:r>
            <a:r>
              <a:rPr lang="en-US" dirty="0"/>
              <a:t> Millennials und Gen Z, die Wert auf </a:t>
            </a:r>
            <a:r>
              <a:rPr lang="en-US" dirty="0" err="1"/>
              <a:t>nachhaltige</a:t>
            </a:r>
            <a:r>
              <a:rPr lang="en-US" dirty="0"/>
              <a:t> und innovative </a:t>
            </a:r>
            <a:r>
              <a:rPr lang="en-US" dirty="0" err="1"/>
              <a:t>Lebensweisen</a:t>
            </a:r>
            <a:r>
              <a:rPr lang="en-US" dirty="0"/>
              <a:t> </a:t>
            </a:r>
            <a:r>
              <a:rPr lang="en-US" dirty="0" err="1"/>
              <a:t>legen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Familien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Eltern</a:t>
            </a:r>
            <a:r>
              <a:rPr lang="en-US" dirty="0"/>
              <a:t>, die </a:t>
            </a:r>
            <a:r>
              <a:rPr lang="en-US" dirty="0" err="1"/>
              <a:t>ihren</a:t>
            </a:r>
            <a:r>
              <a:rPr lang="en-US" dirty="0"/>
              <a:t> </a:t>
            </a:r>
            <a:r>
              <a:rPr lang="en-US" dirty="0" err="1"/>
              <a:t>Kindern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umweltbewusste</a:t>
            </a:r>
            <a:r>
              <a:rPr lang="en-US" dirty="0"/>
              <a:t> </a:t>
            </a:r>
            <a:r>
              <a:rPr lang="en-US" dirty="0" err="1"/>
              <a:t>Lebensweise</a:t>
            </a:r>
            <a:r>
              <a:rPr lang="en-US" dirty="0"/>
              <a:t> und die Freude am </a:t>
            </a:r>
            <a:r>
              <a:rPr lang="en-US" dirty="0" err="1"/>
              <a:t>Gärtnern</a:t>
            </a:r>
            <a:r>
              <a:rPr lang="en-US" dirty="0"/>
              <a:t> </a:t>
            </a:r>
            <a:r>
              <a:rPr lang="en-US" dirty="0" err="1"/>
              <a:t>näherbringen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b="1" dirty="0" err="1"/>
              <a:t>Marktpotenzial</a:t>
            </a:r>
            <a:endParaRPr lang="en-US" dirty="0" err="1"/>
          </a:p>
          <a:p>
            <a:r>
              <a:rPr lang="en-US" dirty="0"/>
              <a:t>Der Markt für Urban Gardening </a:t>
            </a:r>
            <a:r>
              <a:rPr lang="en-US" dirty="0" err="1"/>
              <a:t>wächst</a:t>
            </a:r>
            <a:r>
              <a:rPr lang="en-US" dirty="0"/>
              <a:t> </a:t>
            </a:r>
            <a:r>
              <a:rPr lang="en-US" dirty="0" err="1"/>
              <a:t>aufgrund</a:t>
            </a:r>
            <a:r>
              <a:rPr lang="en-US" dirty="0"/>
              <a:t> </a:t>
            </a:r>
            <a:r>
              <a:rPr lang="en-US" dirty="0" err="1"/>
              <a:t>mehrerer</a:t>
            </a:r>
            <a:r>
              <a:rPr lang="en-US" dirty="0"/>
              <a:t> </a:t>
            </a:r>
            <a:r>
              <a:rPr lang="en-US" dirty="0" err="1"/>
              <a:t>gesellschaftlicher</a:t>
            </a:r>
            <a:r>
              <a:rPr lang="en-US" dirty="0"/>
              <a:t> </a:t>
            </a:r>
            <a:r>
              <a:rPr lang="en-US" dirty="0" err="1"/>
              <a:t>Entwicklungen</a:t>
            </a:r>
            <a:r>
              <a:rPr lang="en-US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Steigende</a:t>
            </a:r>
            <a:r>
              <a:rPr lang="en-US" b="1" dirty="0"/>
              <a:t> </a:t>
            </a:r>
            <a:r>
              <a:rPr lang="en-US" b="1" dirty="0" err="1"/>
              <a:t>Nachfrage</a:t>
            </a:r>
            <a:r>
              <a:rPr lang="en-US" b="1" dirty="0"/>
              <a:t> </a:t>
            </a:r>
            <a:r>
              <a:rPr lang="en-US" b="1" dirty="0" err="1"/>
              <a:t>nach</a:t>
            </a:r>
            <a:r>
              <a:rPr lang="en-US" b="1" dirty="0"/>
              <a:t> Bio-</a:t>
            </a:r>
            <a:r>
              <a:rPr lang="en-US" b="1" dirty="0" err="1"/>
              <a:t>Lebensmitteln</a:t>
            </a:r>
            <a:r>
              <a:rPr lang="en-US" b="1" dirty="0"/>
              <a:t> </a:t>
            </a:r>
            <a:r>
              <a:rPr lang="en-US" b="1" dirty="0" err="1"/>
              <a:t>im</a:t>
            </a:r>
            <a:r>
              <a:rPr lang="en-US" b="1" dirty="0"/>
              <a:t> </a:t>
            </a:r>
            <a:r>
              <a:rPr lang="en-US" b="1" dirty="0" err="1"/>
              <a:t>Selbstanbau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Verbraucher</a:t>
            </a:r>
            <a:r>
              <a:rPr lang="en-US" dirty="0"/>
              <a:t> </a:t>
            </a:r>
            <a:r>
              <a:rPr lang="en-US" dirty="0" err="1"/>
              <a:t>legen</a:t>
            </a:r>
            <a:r>
              <a:rPr lang="en-US" dirty="0"/>
              <a:t> </a:t>
            </a:r>
            <a:r>
              <a:rPr lang="en-US" dirty="0" err="1"/>
              <a:t>zunehmend</a:t>
            </a:r>
            <a:r>
              <a:rPr lang="en-US" dirty="0"/>
              <a:t> Wert auf </a:t>
            </a:r>
            <a:r>
              <a:rPr lang="en-US" dirty="0" err="1"/>
              <a:t>frische</a:t>
            </a:r>
            <a:r>
              <a:rPr lang="en-US" dirty="0"/>
              <a:t>, </a:t>
            </a:r>
            <a:r>
              <a:rPr lang="en-US" dirty="0" err="1"/>
              <a:t>pestizidfreie</a:t>
            </a:r>
            <a:r>
              <a:rPr lang="en-US" dirty="0"/>
              <a:t> Lebensmittel, die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kontrollieren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Urban Gardening </a:t>
            </a:r>
            <a:r>
              <a:rPr lang="en-US" dirty="0" err="1"/>
              <a:t>bietet</a:t>
            </a:r>
            <a:r>
              <a:rPr lang="en-US" dirty="0"/>
              <a:t> die </a:t>
            </a:r>
            <a:r>
              <a:rPr lang="en-US" dirty="0" err="1"/>
              <a:t>Möglichkeit</a:t>
            </a:r>
            <a:r>
              <a:rPr lang="en-US" dirty="0"/>
              <a:t>, </a:t>
            </a:r>
            <a:r>
              <a:rPr lang="en-US" dirty="0" err="1"/>
              <a:t>unabhängig</a:t>
            </a:r>
            <a:r>
              <a:rPr lang="en-US" dirty="0"/>
              <a:t> von </a:t>
            </a:r>
            <a:r>
              <a:rPr lang="en-US" dirty="0" err="1"/>
              <a:t>Supermärkten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Lebensmittel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produzieren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Zunehmendes</a:t>
            </a:r>
            <a:r>
              <a:rPr lang="en-US" b="1" dirty="0"/>
              <a:t> </a:t>
            </a:r>
            <a:r>
              <a:rPr lang="en-US" b="1" dirty="0" err="1"/>
              <a:t>Umweltbewusstsein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Immer </a:t>
            </a:r>
            <a:r>
              <a:rPr lang="en-US" dirty="0" err="1"/>
              <a:t>mehr</a:t>
            </a:r>
            <a:r>
              <a:rPr lang="en-US" dirty="0"/>
              <a:t> Menschen </a:t>
            </a:r>
            <a:r>
              <a:rPr lang="en-US" dirty="0" err="1"/>
              <a:t>suchen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Möglichkeiten</a:t>
            </a:r>
            <a:r>
              <a:rPr lang="en-US" dirty="0"/>
              <a:t>, </a:t>
            </a:r>
            <a:r>
              <a:rPr lang="en-US" dirty="0" err="1"/>
              <a:t>ihren</a:t>
            </a:r>
            <a:r>
              <a:rPr lang="en-US" dirty="0"/>
              <a:t> </a:t>
            </a:r>
            <a:r>
              <a:rPr lang="en-US" dirty="0" err="1"/>
              <a:t>ökologischen</a:t>
            </a:r>
            <a:r>
              <a:rPr lang="en-US" dirty="0"/>
              <a:t> </a:t>
            </a:r>
            <a:r>
              <a:rPr lang="en-US" dirty="0" err="1"/>
              <a:t>Fußabdruck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reduzieren</a:t>
            </a:r>
            <a:r>
              <a:rPr lang="en-US" dirty="0"/>
              <a:t>. Urban Gardening </a:t>
            </a:r>
            <a:r>
              <a:rPr lang="en-US" dirty="0" err="1"/>
              <a:t>fördert</a:t>
            </a:r>
            <a:r>
              <a:rPr lang="en-US" dirty="0"/>
              <a:t> </a:t>
            </a:r>
            <a:r>
              <a:rPr lang="en-US" dirty="0" err="1"/>
              <a:t>Nachhaltigkeit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Produktion und </a:t>
            </a:r>
            <a:r>
              <a:rPr lang="en-US" dirty="0" err="1"/>
              <a:t>Ressourcenschonung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Platzsparende</a:t>
            </a:r>
            <a:r>
              <a:rPr lang="en-US" b="1" dirty="0"/>
              <a:t> </a:t>
            </a:r>
            <a:r>
              <a:rPr lang="en-US" b="1" dirty="0" err="1"/>
              <a:t>Lösungen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Mit </a:t>
            </a:r>
            <a:r>
              <a:rPr lang="en-US" dirty="0" err="1"/>
              <a:t>steigender</a:t>
            </a:r>
            <a:r>
              <a:rPr lang="en-US" dirty="0"/>
              <a:t> </a:t>
            </a:r>
            <a:r>
              <a:rPr lang="en-US" dirty="0" err="1"/>
              <a:t>Urbanisierung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 </a:t>
            </a:r>
            <a:r>
              <a:rPr lang="en-US" dirty="0" err="1"/>
              <a:t>Stadtbewohner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Möglichkeiten</a:t>
            </a:r>
            <a:r>
              <a:rPr lang="en-US" dirty="0"/>
              <a:t>, </a:t>
            </a:r>
            <a:r>
              <a:rPr lang="en-US" dirty="0" err="1"/>
              <a:t>auch</a:t>
            </a:r>
            <a:r>
              <a:rPr lang="en-US" dirty="0"/>
              <a:t> auf </a:t>
            </a:r>
            <a:r>
              <a:rPr lang="en-US" dirty="0" err="1"/>
              <a:t>begrenztem</a:t>
            </a:r>
            <a:r>
              <a:rPr lang="en-US" dirty="0"/>
              <a:t> Raum </a:t>
            </a:r>
            <a:r>
              <a:rPr lang="en-US" dirty="0" err="1"/>
              <a:t>grüne</a:t>
            </a:r>
            <a:r>
              <a:rPr lang="en-US" dirty="0"/>
              <a:t> Oasen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schaffen</a:t>
            </a:r>
            <a:r>
              <a:rPr lang="en-US" dirty="0"/>
              <a:t>. </a:t>
            </a:r>
            <a:r>
              <a:rPr lang="en-US" dirty="0" err="1"/>
              <a:t>Vertikale</a:t>
            </a:r>
            <a:r>
              <a:rPr lang="en-US" dirty="0"/>
              <a:t> </a:t>
            </a:r>
            <a:r>
              <a:rPr lang="en-US" dirty="0" err="1"/>
              <a:t>Begrünung</a:t>
            </a:r>
            <a:r>
              <a:rPr lang="en-US" dirty="0"/>
              <a:t> und </a:t>
            </a:r>
            <a:r>
              <a:rPr lang="en-US" dirty="0" err="1"/>
              <a:t>modulare</a:t>
            </a:r>
            <a:r>
              <a:rPr lang="en-US" dirty="0"/>
              <a:t> Systeme </a:t>
            </a:r>
            <a:r>
              <a:rPr lang="en-US" dirty="0" err="1"/>
              <a:t>erfüllen</a:t>
            </a:r>
            <a:r>
              <a:rPr lang="en-US" dirty="0"/>
              <a:t> dieses </a:t>
            </a:r>
            <a:r>
              <a:rPr lang="en-US" dirty="0" err="1"/>
              <a:t>Bedürfnis</a:t>
            </a:r>
            <a:r>
              <a:rPr lang="en-US" dirty="0"/>
              <a:t> optimal.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b="1" err="1"/>
              <a:t>Wettbewerbsanalyse</a:t>
            </a:r>
            <a:endParaRPr lang="en-US" err="1"/>
          </a:p>
          <a:p>
            <a:r>
              <a:rPr lang="en-US" dirty="0"/>
              <a:t>Der </a:t>
            </a:r>
            <a:r>
              <a:rPr lang="en-US" dirty="0" err="1"/>
              <a:t>Wettbewerb</a:t>
            </a:r>
            <a:r>
              <a:rPr lang="en-US" dirty="0"/>
              <a:t> </a:t>
            </a:r>
            <a:r>
              <a:rPr lang="en-US" dirty="0" err="1"/>
              <a:t>umfasst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allem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Garten- und Baumärkte </a:t>
            </a:r>
            <a:r>
              <a:rPr lang="en-US" dirty="0" err="1"/>
              <a:t>sowie</a:t>
            </a:r>
            <a:r>
              <a:rPr lang="en-US" dirty="0"/>
              <a:t> Online-</a:t>
            </a:r>
            <a:r>
              <a:rPr lang="en-US" dirty="0" err="1"/>
              <a:t>Händler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Bereich</a:t>
            </a:r>
            <a:r>
              <a:rPr lang="en-US" dirty="0"/>
              <a:t> </a:t>
            </a:r>
            <a:r>
              <a:rPr lang="en-US" dirty="0" err="1"/>
              <a:t>Gartenbedarf</a:t>
            </a:r>
            <a:r>
              <a:rPr lang="en-US" dirty="0"/>
              <a:t>. </a:t>
            </a:r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wesentlichen</a:t>
            </a:r>
            <a:r>
              <a:rPr lang="en-US" dirty="0"/>
              <a:t> </a:t>
            </a:r>
            <a:r>
              <a:rPr lang="en-US" b="1" dirty="0" err="1"/>
              <a:t>Wettbewerbsvorteile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Günstige</a:t>
            </a:r>
            <a:r>
              <a:rPr lang="en-US" b="1" dirty="0"/>
              <a:t> </a:t>
            </a:r>
            <a:r>
              <a:rPr lang="en-US" b="1" dirty="0" err="1"/>
              <a:t>Preise</a:t>
            </a:r>
            <a:r>
              <a:rPr lang="en-US" b="1" dirty="0"/>
              <a:t>:</a:t>
            </a:r>
            <a:r>
              <a:rPr lang="en-US" dirty="0"/>
              <a:t> Durch </a:t>
            </a:r>
            <a:r>
              <a:rPr lang="en-US" dirty="0" err="1"/>
              <a:t>attraktive</a:t>
            </a:r>
            <a:r>
              <a:rPr lang="en-US" dirty="0"/>
              <a:t> </a:t>
            </a:r>
            <a:r>
              <a:rPr lang="en-US" dirty="0" err="1"/>
              <a:t>Rabatte</a:t>
            </a:r>
            <a:r>
              <a:rPr lang="en-US" dirty="0"/>
              <a:t> und </a:t>
            </a:r>
            <a:r>
              <a:rPr lang="en-US" dirty="0" err="1"/>
              <a:t>Treueprogramme</a:t>
            </a:r>
            <a:r>
              <a:rPr lang="en-US" dirty="0"/>
              <a:t> für </a:t>
            </a:r>
            <a:r>
              <a:rPr lang="en-US" dirty="0" err="1"/>
              <a:t>Stammkunden</a:t>
            </a:r>
            <a:r>
              <a:rPr lang="en-US" dirty="0"/>
              <a:t> </a:t>
            </a:r>
            <a:r>
              <a:rPr lang="en-US" dirty="0" err="1"/>
              <a:t>schaffen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Anreize</a:t>
            </a:r>
            <a:r>
              <a:rPr lang="en-US" dirty="0"/>
              <a:t> für </a:t>
            </a:r>
            <a:r>
              <a:rPr lang="en-US" dirty="0" err="1"/>
              <a:t>langfristige</a:t>
            </a:r>
            <a:r>
              <a:rPr lang="en-US" dirty="0"/>
              <a:t> Kundenbindung.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Schnelle </a:t>
            </a:r>
            <a:r>
              <a:rPr lang="en-US" b="1" dirty="0" err="1"/>
              <a:t>Lieferung</a:t>
            </a:r>
            <a:r>
              <a:rPr lang="en-US" b="1" dirty="0"/>
              <a:t>:</a:t>
            </a:r>
            <a:r>
              <a:rPr lang="en-US" dirty="0"/>
              <a:t> Mit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effizienten</a:t>
            </a:r>
            <a:r>
              <a:rPr lang="en-US" dirty="0"/>
              <a:t> </a:t>
            </a:r>
            <a:r>
              <a:rPr lang="en-US" dirty="0" err="1"/>
              <a:t>Logistiksystem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sicher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Kunden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Bestellungen</a:t>
            </a:r>
            <a:r>
              <a:rPr lang="en-US" dirty="0"/>
              <a:t> in </a:t>
            </a:r>
            <a:r>
              <a:rPr lang="en-US" dirty="0" err="1"/>
              <a:t>kürzester</a:t>
            </a:r>
            <a:r>
              <a:rPr lang="en-US" dirty="0"/>
              <a:t> Zeit </a:t>
            </a:r>
            <a:r>
              <a:rPr lang="en-US" dirty="0" err="1"/>
              <a:t>erhalten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Individuelle</a:t>
            </a:r>
            <a:r>
              <a:rPr lang="en-US" b="1" dirty="0"/>
              <a:t> </a:t>
            </a:r>
            <a:r>
              <a:rPr lang="en-US" b="1" dirty="0" err="1"/>
              <a:t>Kundenberatung</a:t>
            </a:r>
            <a:r>
              <a:rPr lang="en-US" b="1" dirty="0"/>
              <a:t>:</a:t>
            </a:r>
            <a:r>
              <a:rPr lang="en-US" dirty="0"/>
              <a:t> Durch </a:t>
            </a:r>
            <a:r>
              <a:rPr lang="en-US" dirty="0" err="1"/>
              <a:t>personalisierte</a:t>
            </a:r>
            <a:r>
              <a:rPr lang="en-US" dirty="0"/>
              <a:t> </a:t>
            </a:r>
            <a:r>
              <a:rPr lang="en-US" dirty="0" err="1"/>
              <a:t>Beratung</a:t>
            </a:r>
            <a:r>
              <a:rPr lang="en-US" dirty="0"/>
              <a:t> (z. B. per </a:t>
            </a:r>
            <a:r>
              <a:rPr lang="en-US" dirty="0" err="1"/>
              <a:t>Telefon</a:t>
            </a:r>
            <a:r>
              <a:rPr lang="en-US" dirty="0"/>
              <a:t>, Chat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Ort) </a:t>
            </a:r>
            <a:r>
              <a:rPr lang="en-US" dirty="0" err="1"/>
              <a:t>bieten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Mehrwert</a:t>
            </a:r>
            <a:r>
              <a:rPr lang="en-US" dirty="0"/>
              <a:t>, der von </a:t>
            </a:r>
            <a:r>
              <a:rPr lang="en-US" dirty="0" err="1"/>
              <a:t>Wettbewerbern</a:t>
            </a:r>
            <a:r>
              <a:rPr lang="en-US" dirty="0"/>
              <a:t> </a:t>
            </a:r>
            <a:r>
              <a:rPr lang="en-US" dirty="0" err="1"/>
              <a:t>oft</a:t>
            </a:r>
            <a:r>
              <a:rPr lang="en-US" dirty="0"/>
              <a:t> </a:t>
            </a:r>
            <a:r>
              <a:rPr lang="en-US" dirty="0" err="1"/>
              <a:t>vernachlässigt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Nachhaltige</a:t>
            </a:r>
            <a:r>
              <a:rPr lang="en-US" b="1" dirty="0"/>
              <a:t> </a:t>
            </a:r>
            <a:r>
              <a:rPr lang="en-US" b="1" err="1"/>
              <a:t>Materialien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Unsere</a:t>
            </a:r>
            <a:r>
              <a:rPr lang="en-US" dirty="0"/>
              <a:t> </a:t>
            </a:r>
            <a:r>
              <a:rPr lang="en-US" err="1"/>
              <a:t>umweltfreundlichen</a:t>
            </a:r>
            <a:r>
              <a:rPr lang="en-US" dirty="0"/>
              <a:t> Produkte </a:t>
            </a:r>
            <a:r>
              <a:rPr lang="en-US" err="1"/>
              <a:t>heben</a:t>
            </a:r>
            <a:r>
              <a:rPr lang="en-US" dirty="0"/>
              <a:t> </a:t>
            </a:r>
            <a:r>
              <a:rPr lang="en-US" err="1"/>
              <a:t>uns</a:t>
            </a:r>
            <a:r>
              <a:rPr lang="en-US" dirty="0"/>
              <a:t> von </a:t>
            </a:r>
            <a:r>
              <a:rPr lang="en-US" err="1"/>
              <a:t>traditionellen</a:t>
            </a:r>
            <a:r>
              <a:rPr lang="en-US" dirty="0"/>
              <a:t> </a:t>
            </a:r>
            <a:r>
              <a:rPr lang="en-US" err="1"/>
              <a:t>Anbietern</a:t>
            </a:r>
            <a:r>
              <a:rPr lang="en-US" dirty="0"/>
              <a:t> ab, die </a:t>
            </a:r>
            <a:r>
              <a:rPr lang="en-US" err="1"/>
              <a:t>häufig</a:t>
            </a:r>
            <a:r>
              <a:rPr lang="en-US" dirty="0"/>
              <a:t> </a:t>
            </a:r>
            <a:r>
              <a:rPr lang="en-US" err="1"/>
              <a:t>noch</a:t>
            </a:r>
            <a:r>
              <a:rPr lang="en-US" dirty="0"/>
              <a:t> auf </a:t>
            </a:r>
            <a:r>
              <a:rPr lang="en-US" err="1"/>
              <a:t>konventionelle</a:t>
            </a:r>
            <a:r>
              <a:rPr lang="en-US" dirty="0"/>
              <a:t> </a:t>
            </a:r>
            <a:r>
              <a:rPr lang="en-US" err="1"/>
              <a:t>Materialien</a:t>
            </a:r>
            <a:r>
              <a:rPr lang="en-US" dirty="0"/>
              <a:t> </a:t>
            </a:r>
            <a:r>
              <a:rPr lang="en-US" err="1"/>
              <a:t>setzen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 </a:t>
            </a:r>
            <a:r>
              <a:rPr lang="en-US" b="1" dirty="0" err="1"/>
              <a:t>Einführungskampagne</a:t>
            </a:r>
            <a:r>
              <a:rPr lang="en-US" b="1" dirty="0"/>
              <a:t>: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Starter-Sets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Rabatt</a:t>
            </a:r>
            <a:r>
              <a:rPr lang="en-US" dirty="0"/>
              <a:t> für </a:t>
            </a:r>
            <a:r>
              <a:rPr lang="en-US" dirty="0" err="1"/>
              <a:t>Neukunden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>
              <a:buFont typeface="Arial"/>
              <a:buChar char="•"/>
            </a:pPr>
            <a:r>
              <a:rPr lang="en-US" dirty="0"/>
              <a:t>Social-Media-</a:t>
            </a:r>
            <a:r>
              <a:rPr lang="en-US" dirty="0" err="1"/>
              <a:t>Wettbewerbe</a:t>
            </a:r>
            <a:r>
              <a:rPr lang="en-US" dirty="0"/>
              <a:t> („Zeig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deinen</a:t>
            </a:r>
            <a:r>
              <a:rPr lang="en-US" dirty="0"/>
              <a:t> Urban Garden!“)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>
              <a:buFont typeface="Arial"/>
              <a:buChar char="•"/>
            </a:pPr>
            <a:endParaRPr lang="en-US" b="1" dirty="0"/>
          </a:p>
          <a:p>
            <a:pPr lvl="1">
              <a:buFont typeface="Arial"/>
              <a:buChar char="•"/>
            </a:pPr>
            <a:r>
              <a:rPr lang="en-US" b="1" dirty="0" err="1"/>
              <a:t>Wettbewerbsvorteile</a:t>
            </a:r>
            <a:endParaRPr lang="en-US" dirty="0" err="1">
              <a:ea typeface="Calibri"/>
              <a:cs typeface="Calibri"/>
            </a:endParaRPr>
          </a:p>
          <a:p>
            <a:pPr lvl="1" indent="-171450">
              <a:buFont typeface="Arial"/>
              <a:buChar char="•"/>
            </a:pPr>
            <a:r>
              <a:rPr lang="en-US" b="1" err="1"/>
              <a:t>Innovatives</a:t>
            </a:r>
            <a:r>
              <a:rPr lang="en-US" b="1"/>
              <a:t> </a:t>
            </a:r>
            <a:r>
              <a:rPr lang="en-US" b="1" err="1"/>
              <a:t>Produktportfolio</a:t>
            </a:r>
            <a:r>
              <a:rPr lang="en-US" b="1"/>
              <a:t>:</a:t>
            </a:r>
            <a:r>
              <a:rPr lang="en-US" dirty="0"/>
              <a:t> </a:t>
            </a:r>
            <a:r>
              <a:rPr lang="en-US" err="1"/>
              <a:t>Modulare</a:t>
            </a:r>
            <a:r>
              <a:rPr lang="en-US"/>
              <a:t> und </a:t>
            </a:r>
            <a:r>
              <a:rPr lang="en-US" err="1"/>
              <a:t>intelligente</a:t>
            </a:r>
            <a:r>
              <a:rPr lang="en-US"/>
              <a:t> </a:t>
            </a:r>
            <a:r>
              <a:rPr lang="en-US" err="1"/>
              <a:t>Lösungen</a:t>
            </a:r>
            <a:r>
              <a:rPr lang="en-US"/>
              <a:t> für </a:t>
            </a:r>
            <a:r>
              <a:rPr lang="en-US" err="1"/>
              <a:t>kleine</a:t>
            </a:r>
            <a:r>
              <a:rPr lang="en-US"/>
              <a:t> </a:t>
            </a:r>
            <a:r>
              <a:rPr lang="en-US" err="1"/>
              <a:t>Räume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 indent="-171450">
              <a:buFont typeface="Arial"/>
              <a:buChar char="•"/>
            </a:pPr>
            <a:r>
              <a:rPr lang="en-US" b="1" err="1"/>
              <a:t>Nachhaltigkeit</a:t>
            </a:r>
            <a:r>
              <a:rPr lang="en-US" b="1"/>
              <a:t>:</a:t>
            </a:r>
            <a:r>
              <a:rPr lang="en-US" dirty="0"/>
              <a:t> </a:t>
            </a:r>
            <a:r>
              <a:rPr lang="en-US" err="1"/>
              <a:t>Umweltfreundliche</a:t>
            </a:r>
            <a:r>
              <a:rPr lang="en-US"/>
              <a:t> </a:t>
            </a:r>
            <a:r>
              <a:rPr lang="en-US" err="1"/>
              <a:t>Materialien</a:t>
            </a:r>
            <a:r>
              <a:rPr lang="en-US"/>
              <a:t> und Produktion.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 indent="-171450">
              <a:buFont typeface="Arial"/>
              <a:buChar char="•"/>
            </a:pPr>
            <a:r>
              <a:rPr lang="en-US" b="1" err="1"/>
              <a:t>Kundenerlebnis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Kombination</a:t>
            </a:r>
            <a:r>
              <a:rPr lang="en-US" dirty="0"/>
              <a:t> </a:t>
            </a:r>
            <a:r>
              <a:rPr lang="en-US" err="1"/>
              <a:t>aus</a:t>
            </a:r>
            <a:r>
              <a:rPr lang="en-US" dirty="0"/>
              <a:t> Showrooms, Online-</a:t>
            </a:r>
            <a:r>
              <a:rPr lang="en-US" err="1"/>
              <a:t>Anleitungen</a:t>
            </a:r>
            <a:r>
              <a:rPr lang="en-US" dirty="0"/>
              <a:t> und </a:t>
            </a:r>
            <a:r>
              <a:rPr lang="en-US" err="1"/>
              <a:t>persönlicher</a:t>
            </a:r>
            <a:r>
              <a:rPr lang="en-US" dirty="0"/>
              <a:t> </a:t>
            </a:r>
            <a:r>
              <a:rPr lang="en-US" err="1"/>
              <a:t>Beratung</a:t>
            </a:r>
            <a:r>
              <a:rPr lang="en-US"/>
              <a:t>.</a:t>
            </a:r>
            <a:endParaRPr lang="en-US" dirty="0"/>
          </a:p>
          <a:p>
            <a:pPr lvl="1" indent="-171450">
              <a:buFont typeface="Arial"/>
              <a:buChar char="•"/>
            </a:pPr>
            <a:r>
              <a:rPr lang="en-US" b="1" dirty="0" err="1"/>
              <a:t>Individualisierung</a:t>
            </a:r>
            <a:r>
              <a:rPr lang="en-US" b="1" dirty="0"/>
              <a:t>:</a:t>
            </a:r>
            <a:r>
              <a:rPr lang="en-US" dirty="0"/>
              <a:t> Kunden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Pflanzenwände</a:t>
            </a:r>
            <a:r>
              <a:rPr lang="en-US" dirty="0"/>
              <a:t> und Kits </a:t>
            </a:r>
            <a:r>
              <a:rPr lang="en-US" dirty="0" err="1"/>
              <a:t>anpassen</a:t>
            </a:r>
            <a:r>
              <a:rPr lang="en-US" dirty="0"/>
              <a:t>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Trends</a:t>
            </a:r>
            <a:endParaRPr lang="en-US" dirty="0"/>
          </a:p>
          <a:p>
            <a:r>
              <a:rPr lang="en-US" dirty="0"/>
              <a:t>Die Urban Gardening-Branche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folgende</a:t>
            </a:r>
            <a:r>
              <a:rPr lang="en-US" dirty="0"/>
              <a:t> Trends </a:t>
            </a:r>
            <a:r>
              <a:rPr lang="en-US" dirty="0" err="1"/>
              <a:t>geprägt</a:t>
            </a:r>
            <a:r>
              <a:rPr lang="en-US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Nachhaltigkeit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Umweltfreundliche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 und Produkte, die den </a:t>
            </a:r>
            <a:r>
              <a:rPr lang="en-US" dirty="0" err="1"/>
              <a:t>ökologischen</a:t>
            </a:r>
            <a:r>
              <a:rPr lang="en-US" dirty="0"/>
              <a:t> </a:t>
            </a:r>
            <a:r>
              <a:rPr lang="en-US" dirty="0" err="1"/>
              <a:t>Fußabdruck</a:t>
            </a:r>
            <a:r>
              <a:rPr lang="en-US" dirty="0"/>
              <a:t> </a:t>
            </a:r>
            <a:r>
              <a:rPr lang="en-US" dirty="0" err="1"/>
              <a:t>reduzieren</a:t>
            </a:r>
            <a:r>
              <a:rPr lang="en-US" dirty="0"/>
              <a:t>, </a:t>
            </a:r>
            <a:r>
              <a:rPr lang="en-US" dirty="0" err="1"/>
              <a:t>stehen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Mittelpunkt</a:t>
            </a:r>
            <a:r>
              <a:rPr lang="en-US" dirty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Recycelbare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und die </a:t>
            </a:r>
            <a:r>
              <a:rPr lang="en-US" dirty="0" err="1"/>
              <a:t>Möglichkeit</a:t>
            </a:r>
            <a:r>
              <a:rPr lang="en-US" dirty="0"/>
              <a:t>, </a:t>
            </a:r>
            <a:r>
              <a:rPr lang="en-US" dirty="0" err="1"/>
              <a:t>eigenes</a:t>
            </a:r>
            <a:r>
              <a:rPr lang="en-US" dirty="0"/>
              <a:t> Obst und </a:t>
            </a:r>
            <a:r>
              <a:rPr lang="en-US" dirty="0" err="1"/>
              <a:t>Gemüse</a:t>
            </a:r>
            <a:r>
              <a:rPr lang="en-US" dirty="0"/>
              <a:t> </a:t>
            </a:r>
            <a:r>
              <a:rPr lang="en-US" dirty="0" err="1"/>
              <a:t>anzubauen</a:t>
            </a:r>
            <a:r>
              <a:rPr lang="en-US" dirty="0"/>
              <a:t>,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gefragter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dirty="0"/>
              <a:t> je.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Urbanes</a:t>
            </a:r>
            <a:r>
              <a:rPr lang="en-US" b="1" dirty="0"/>
              <a:t> Leben: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In </a:t>
            </a:r>
            <a:r>
              <a:rPr lang="en-US" dirty="0" err="1"/>
              <a:t>Städten</a:t>
            </a:r>
            <a:r>
              <a:rPr lang="en-US" dirty="0"/>
              <a:t> </a:t>
            </a:r>
            <a:r>
              <a:rPr lang="en-US" dirty="0" err="1"/>
              <a:t>wächst</a:t>
            </a:r>
            <a:r>
              <a:rPr lang="en-US" dirty="0"/>
              <a:t> das </a:t>
            </a:r>
            <a:r>
              <a:rPr lang="en-US" dirty="0" err="1"/>
              <a:t>Bedürfnis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grünen</a:t>
            </a:r>
            <a:r>
              <a:rPr lang="en-US" dirty="0"/>
              <a:t> </a:t>
            </a:r>
            <a:r>
              <a:rPr lang="en-US" dirty="0" err="1"/>
              <a:t>Rückzugsorten</a:t>
            </a:r>
            <a:r>
              <a:rPr lang="en-US" dirty="0"/>
              <a:t>. Mit </a:t>
            </a:r>
            <a:r>
              <a:rPr lang="en-US" dirty="0" err="1"/>
              <a:t>platzsparenden</a:t>
            </a:r>
            <a:r>
              <a:rPr lang="en-US" dirty="0"/>
              <a:t>, </a:t>
            </a:r>
            <a:r>
              <a:rPr lang="en-US" dirty="0" err="1"/>
              <a:t>modularen</a:t>
            </a:r>
            <a:r>
              <a:rPr lang="en-US" dirty="0"/>
              <a:t> Systemen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Flächen</a:t>
            </a:r>
            <a:r>
              <a:rPr lang="en-US" dirty="0"/>
              <a:t> </a:t>
            </a:r>
            <a:r>
              <a:rPr lang="en-US" dirty="0" err="1"/>
              <a:t>begrünt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Gesundes</a:t>
            </a:r>
            <a:r>
              <a:rPr lang="en-US" b="1" dirty="0"/>
              <a:t> Essen: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Verbraucher</a:t>
            </a:r>
            <a:r>
              <a:rPr lang="en-US" dirty="0"/>
              <a:t> </a:t>
            </a:r>
            <a:r>
              <a:rPr lang="en-US" dirty="0" err="1"/>
              <a:t>streben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gesünderen</a:t>
            </a:r>
            <a:r>
              <a:rPr lang="en-US" dirty="0"/>
              <a:t> </a:t>
            </a:r>
            <a:r>
              <a:rPr lang="en-US" dirty="0" err="1"/>
              <a:t>Alternativen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industriell</a:t>
            </a:r>
            <a:r>
              <a:rPr lang="en-US" dirty="0"/>
              <a:t> </a:t>
            </a:r>
            <a:r>
              <a:rPr lang="en-US" dirty="0" err="1"/>
              <a:t>gefertigten</a:t>
            </a:r>
            <a:r>
              <a:rPr lang="en-US" dirty="0"/>
              <a:t> </a:t>
            </a:r>
            <a:r>
              <a:rPr lang="en-US" dirty="0" err="1"/>
              <a:t>Lebensmitteln</a:t>
            </a:r>
            <a:r>
              <a:rPr lang="en-US" dirty="0"/>
              <a:t>. Urban Gardening </a:t>
            </a:r>
            <a:r>
              <a:rPr lang="en-US" dirty="0" err="1"/>
              <a:t>ermöglicht</a:t>
            </a:r>
            <a:r>
              <a:rPr lang="en-US" dirty="0"/>
              <a:t> den </a:t>
            </a:r>
            <a:r>
              <a:rPr lang="en-US" dirty="0" err="1"/>
              <a:t>Anbau</a:t>
            </a:r>
            <a:r>
              <a:rPr lang="en-US" dirty="0"/>
              <a:t> von </a:t>
            </a:r>
            <a:r>
              <a:rPr lang="en-US" dirty="0" err="1"/>
              <a:t>frischen</a:t>
            </a:r>
            <a:r>
              <a:rPr lang="en-US" dirty="0"/>
              <a:t> und </a:t>
            </a:r>
            <a:r>
              <a:rPr lang="en-US" dirty="0" err="1"/>
              <a:t>chemiefreien</a:t>
            </a:r>
            <a:r>
              <a:rPr lang="en-US" dirty="0"/>
              <a:t> </a:t>
            </a:r>
            <a:r>
              <a:rPr lang="en-US" dirty="0" err="1"/>
              <a:t>Lebensmitteln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Hause.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Technologische</a:t>
            </a:r>
            <a:r>
              <a:rPr lang="en-US" b="1" dirty="0"/>
              <a:t> </a:t>
            </a:r>
            <a:r>
              <a:rPr lang="en-US" b="1" dirty="0" err="1"/>
              <a:t>Innovationen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Augmented-Reality-Tools, </a:t>
            </a:r>
            <a:r>
              <a:rPr lang="en-US" dirty="0" err="1"/>
              <a:t>smarte</a:t>
            </a:r>
            <a:r>
              <a:rPr lang="en-US" dirty="0"/>
              <a:t> </a:t>
            </a:r>
            <a:r>
              <a:rPr lang="en-US" dirty="0" err="1"/>
              <a:t>Bewässerungssysteme</a:t>
            </a:r>
            <a:r>
              <a:rPr lang="en-US" dirty="0"/>
              <a:t> und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bieten</a:t>
            </a:r>
            <a:r>
              <a:rPr lang="en-US" dirty="0"/>
              <a:t> innovative </a:t>
            </a:r>
            <a:r>
              <a:rPr lang="en-US" dirty="0" err="1"/>
              <a:t>Möglichkeiten</a:t>
            </a:r>
            <a:r>
              <a:rPr lang="en-US" dirty="0"/>
              <a:t> für </a:t>
            </a:r>
            <a:r>
              <a:rPr lang="en-US" dirty="0" err="1"/>
              <a:t>Stadtbewohner</a:t>
            </a:r>
            <a:r>
              <a:rPr lang="en-US" dirty="0"/>
              <a:t>, die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Gärten</a:t>
            </a:r>
            <a:r>
              <a:rPr lang="en-US" dirty="0"/>
              <a:t> </a:t>
            </a:r>
            <a:r>
              <a:rPr lang="en-US" dirty="0" err="1"/>
              <a:t>effizienter</a:t>
            </a:r>
            <a:r>
              <a:rPr lang="en-US" dirty="0"/>
              <a:t> gestalten </a:t>
            </a:r>
            <a:r>
              <a:rPr lang="en-US" dirty="0" err="1"/>
              <a:t>möchten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59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Maßnahme</a:t>
            </a:r>
            <a:r>
              <a:rPr lang="en-GB" b="1" dirty="0"/>
              <a:t> </a:t>
            </a:r>
            <a:r>
              <a:rPr lang="en-GB" b="1" dirty="0" err="1"/>
              <a:t>zur</a:t>
            </a:r>
            <a:r>
              <a:rPr lang="en-GB" b="1" dirty="0"/>
              <a:t> </a:t>
            </a:r>
            <a:r>
              <a:rPr lang="en-GB" b="1" dirty="0" err="1"/>
              <a:t>Kundengewinnung</a:t>
            </a:r>
            <a:endParaRPr lang="en-GB" b="1" dirty="0" err="1">
              <a:ea typeface="Calibri"/>
              <a:cs typeface="Calibri"/>
            </a:endParaRPr>
          </a:p>
          <a:p>
            <a:endParaRPr lang="en-GB" b="1" dirty="0"/>
          </a:p>
          <a:p>
            <a:r>
              <a:rPr lang="en-GB" b="1" dirty="0"/>
              <a:t>Marketing: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Social-Media-</a:t>
            </a:r>
            <a:r>
              <a:rPr lang="en-US" dirty="0" err="1"/>
              <a:t>Wettbewerbe</a:t>
            </a:r>
            <a:r>
              <a:rPr lang="en-US" dirty="0"/>
              <a:t>, um </a:t>
            </a:r>
            <a:r>
              <a:rPr lang="en-US" dirty="0" err="1"/>
              <a:t>Aufmerksamkeit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erzeugen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Content-Marketing </a:t>
            </a:r>
            <a:r>
              <a:rPr lang="en-US" dirty="0" err="1"/>
              <a:t>mit</a:t>
            </a:r>
            <a:r>
              <a:rPr lang="en-US" dirty="0"/>
              <a:t> DIY-Tipps für Urban Gardening.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Influencer-</a:t>
            </a:r>
            <a:r>
              <a:rPr lang="en-US" dirty="0" err="1"/>
              <a:t>Kampagnen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Zielgruppenansprache</a:t>
            </a:r>
            <a:r>
              <a:rPr lang="en-US" dirty="0"/>
              <a:t>.</a:t>
            </a:r>
            <a:endParaRPr lang="en-GB" dirty="0"/>
          </a:p>
          <a:p>
            <a:r>
              <a:rPr lang="en-GB" b="1" dirty="0"/>
              <a:t>Vertrieb: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Rabatte</a:t>
            </a:r>
            <a:r>
              <a:rPr lang="en-US" dirty="0"/>
              <a:t> für </a:t>
            </a:r>
            <a:r>
              <a:rPr lang="en-US" dirty="0" err="1"/>
              <a:t>Neukunden</a:t>
            </a:r>
            <a:r>
              <a:rPr lang="en-US" dirty="0"/>
              <a:t>, um den </a:t>
            </a:r>
            <a:r>
              <a:rPr lang="en-US" dirty="0" err="1"/>
              <a:t>Einstieg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erleichtern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Personalisierte</a:t>
            </a:r>
            <a:r>
              <a:rPr lang="en-US" dirty="0"/>
              <a:t> </a:t>
            </a:r>
            <a:r>
              <a:rPr lang="en-US" dirty="0" err="1"/>
              <a:t>Angebote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Nutzerinteressen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Aktionen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„</a:t>
            </a:r>
            <a:r>
              <a:rPr lang="en-US" dirty="0" err="1"/>
              <a:t>Erstes</a:t>
            </a:r>
            <a:r>
              <a:rPr lang="en-US" dirty="0"/>
              <a:t> </a:t>
            </a:r>
            <a:r>
              <a:rPr lang="en-US" dirty="0" err="1"/>
              <a:t>Produkt</a:t>
            </a:r>
            <a:r>
              <a:rPr lang="en-US" dirty="0"/>
              <a:t> gratis </a:t>
            </a:r>
            <a:r>
              <a:rPr lang="en-US" dirty="0" err="1"/>
              <a:t>testen</a:t>
            </a:r>
            <a:r>
              <a:rPr lang="en-US" dirty="0"/>
              <a:t>“.</a:t>
            </a:r>
            <a:endParaRPr lang="en-GB" dirty="0"/>
          </a:p>
          <a:p>
            <a:r>
              <a:rPr lang="en-GB" b="1" dirty="0"/>
              <a:t>Support/Service: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Kostenloser</a:t>
            </a:r>
            <a:r>
              <a:rPr lang="en-US" dirty="0"/>
              <a:t> Aufbau-Service für </a:t>
            </a:r>
            <a:r>
              <a:rPr lang="en-US" dirty="0" err="1"/>
              <a:t>Neukunden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Einfache</a:t>
            </a:r>
            <a:r>
              <a:rPr lang="en-US" dirty="0"/>
              <a:t> </a:t>
            </a:r>
            <a:r>
              <a:rPr lang="en-US" dirty="0" err="1"/>
              <a:t>Anleitungen</a:t>
            </a:r>
            <a:r>
              <a:rPr lang="en-US" dirty="0"/>
              <a:t> für die </a:t>
            </a:r>
            <a:r>
              <a:rPr lang="en-US" dirty="0" err="1"/>
              <a:t>Erstnutzung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Beratung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Produktauswahl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Live-Chat.</a:t>
            </a:r>
            <a:endParaRPr lang="en-GB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83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Maßnahme</a:t>
            </a:r>
            <a:r>
              <a:rPr lang="en-GB" b="1" dirty="0"/>
              <a:t> </a:t>
            </a:r>
            <a:r>
              <a:rPr lang="en-GB" b="1" dirty="0" err="1"/>
              <a:t>zur</a:t>
            </a:r>
            <a:r>
              <a:rPr lang="en-GB" b="1" dirty="0"/>
              <a:t> Kundenbindung</a:t>
            </a:r>
            <a:endParaRPr lang="en-US" dirty="0"/>
          </a:p>
          <a:p>
            <a:endParaRPr lang="en-GB" b="1" dirty="0"/>
          </a:p>
          <a:p>
            <a:r>
              <a:rPr lang="en-GB" b="1" dirty="0"/>
              <a:t>Marketing: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Regelmäßige</a:t>
            </a:r>
            <a:r>
              <a:rPr lang="en-US" dirty="0"/>
              <a:t> Newsletter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Inspirationen</a:t>
            </a:r>
            <a:r>
              <a:rPr lang="en-US" dirty="0"/>
              <a:t> für vertikales Gärtnern.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Treueprogramme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exklusiven</a:t>
            </a:r>
            <a:r>
              <a:rPr lang="en-US" dirty="0"/>
              <a:t> </a:t>
            </a:r>
            <a:r>
              <a:rPr lang="en-US" dirty="0" err="1"/>
              <a:t>Inhalten</a:t>
            </a:r>
            <a:r>
              <a:rPr lang="en-US" dirty="0"/>
              <a:t> für Stammkunden.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Social-Media-Communities für den Austausch unter Kunden.</a:t>
            </a:r>
            <a:endParaRPr lang="en-GB" dirty="0"/>
          </a:p>
          <a:p>
            <a:r>
              <a:rPr lang="en-GB" b="1" dirty="0"/>
              <a:t>Vertrieb: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Cross-Selling </a:t>
            </a:r>
            <a:r>
              <a:rPr lang="en-US" dirty="0" err="1"/>
              <a:t>im</a:t>
            </a:r>
            <a:r>
              <a:rPr lang="en-US" dirty="0"/>
              <a:t> Online-Shop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ergänzenden</a:t>
            </a:r>
            <a:r>
              <a:rPr lang="en-US" dirty="0"/>
              <a:t> </a:t>
            </a:r>
            <a:r>
              <a:rPr lang="en-US" dirty="0" err="1"/>
              <a:t>Produkten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Rabatte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Boni für </a:t>
            </a:r>
            <a:r>
              <a:rPr lang="en-US" dirty="0" err="1"/>
              <a:t>Wiederholungskäufe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Sonderaktionen</a:t>
            </a:r>
            <a:r>
              <a:rPr lang="en-US" dirty="0"/>
              <a:t> für </a:t>
            </a:r>
            <a:r>
              <a:rPr lang="en-US" dirty="0" err="1"/>
              <a:t>langjährige</a:t>
            </a:r>
            <a:r>
              <a:rPr lang="en-US" dirty="0"/>
              <a:t> Kunden.</a:t>
            </a:r>
            <a:endParaRPr lang="en-GB" dirty="0"/>
          </a:p>
          <a:p>
            <a:r>
              <a:rPr lang="en-GB" b="1" dirty="0"/>
              <a:t>Support/Service: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Zufriedenheitsgarantie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unkompliziertem</a:t>
            </a:r>
            <a:r>
              <a:rPr lang="en-US" dirty="0"/>
              <a:t> </a:t>
            </a:r>
            <a:r>
              <a:rPr lang="en-US" dirty="0" err="1"/>
              <a:t>Umtausch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Kundenclubs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exklusiven</a:t>
            </a:r>
            <a:r>
              <a:rPr lang="en-US" dirty="0"/>
              <a:t> </a:t>
            </a:r>
            <a:r>
              <a:rPr lang="en-US" dirty="0" err="1"/>
              <a:t>Rabatten</a:t>
            </a:r>
            <a:r>
              <a:rPr lang="en-US" dirty="0"/>
              <a:t> und </a:t>
            </a:r>
            <a:r>
              <a:rPr lang="en-US" dirty="0" err="1"/>
              <a:t>Angeboten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Persönlicher</a:t>
            </a:r>
            <a:r>
              <a:rPr lang="en-US" dirty="0"/>
              <a:t> Support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fortlaufenden</a:t>
            </a:r>
            <a:r>
              <a:rPr lang="en-US" dirty="0"/>
              <a:t> Tipps und Tricks.</a:t>
            </a:r>
            <a:endParaRPr lang="en-GB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97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Steigerung</a:t>
            </a:r>
            <a:r>
              <a:rPr lang="en-GB" b="1" dirty="0"/>
              <a:t> der </a:t>
            </a:r>
            <a:r>
              <a:rPr lang="en-GB" b="1" dirty="0" err="1"/>
              <a:t>Kundenprofitabilität</a:t>
            </a:r>
            <a:r>
              <a:rPr lang="en-GB" b="1" dirty="0"/>
              <a:t>:</a:t>
            </a:r>
            <a:endParaRPr lang="en-US" dirty="0"/>
          </a:p>
          <a:p>
            <a:endParaRPr lang="en-GB" b="1" dirty="0"/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Premiumprodukte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Einführung</a:t>
            </a:r>
            <a:r>
              <a:rPr lang="en-US" dirty="0"/>
              <a:t> von High-End-</a:t>
            </a:r>
            <a:r>
              <a:rPr lang="en-US" dirty="0" err="1"/>
              <a:t>Lösungen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höherer</a:t>
            </a:r>
            <a:r>
              <a:rPr lang="en-US" dirty="0"/>
              <a:t> Marge.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Abo-Modelle:</a:t>
            </a:r>
            <a:r>
              <a:rPr lang="en-US" dirty="0"/>
              <a:t> </a:t>
            </a:r>
            <a:r>
              <a:rPr lang="en-US" err="1"/>
              <a:t>Monatliche</a:t>
            </a:r>
            <a:r>
              <a:rPr lang="en-US" dirty="0"/>
              <a:t> </a:t>
            </a:r>
            <a:r>
              <a:rPr lang="en-US" err="1"/>
              <a:t>Lieferung</a:t>
            </a:r>
            <a:r>
              <a:rPr lang="en-US" dirty="0"/>
              <a:t> von </a:t>
            </a:r>
            <a:r>
              <a:rPr lang="en-US" err="1"/>
              <a:t>Saatgut</a:t>
            </a:r>
            <a:r>
              <a:rPr lang="en-US" dirty="0"/>
              <a:t> </a:t>
            </a:r>
            <a:r>
              <a:rPr lang="en-US" err="1"/>
              <a:t>oder</a:t>
            </a:r>
            <a:r>
              <a:rPr lang="en-US" dirty="0"/>
              <a:t> </a:t>
            </a:r>
            <a:r>
              <a:rPr lang="en-US" err="1"/>
              <a:t>Pflegezubehör</a:t>
            </a:r>
            <a:r>
              <a:rPr lang="en-US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Cross-Selling: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von </a:t>
            </a:r>
            <a:r>
              <a:rPr lang="en-US" dirty="0" err="1"/>
              <a:t>Starterkits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Zubehör</a:t>
            </a:r>
            <a:r>
              <a:rPr lang="en-US" dirty="0"/>
              <a:t>.</a:t>
            </a:r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140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Das KANO-System: Ein Modell </a:t>
            </a:r>
            <a:r>
              <a:rPr lang="en-GB" b="1" dirty="0" err="1"/>
              <a:t>zur</a:t>
            </a:r>
            <a:r>
              <a:rPr lang="en-GB" b="1" dirty="0"/>
              <a:t> </a:t>
            </a:r>
            <a:r>
              <a:rPr lang="en-GB" b="1" dirty="0" err="1"/>
              <a:t>Kundenzufriedenheitsanalyse</a:t>
            </a:r>
            <a:endParaRPr lang="en-US" dirty="0" err="1"/>
          </a:p>
          <a:p>
            <a:r>
              <a:rPr lang="en-US" dirty="0"/>
              <a:t>Das </a:t>
            </a:r>
            <a:r>
              <a:rPr lang="en-US" b="1" dirty="0"/>
              <a:t>KANO-Modell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von Professor Noriaki Kano </a:t>
            </a:r>
            <a:r>
              <a:rPr lang="en-US" dirty="0" err="1"/>
              <a:t>entwickelt</a:t>
            </a:r>
            <a:r>
              <a:rPr lang="en-US" dirty="0"/>
              <a:t> und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Instrument, um die </a:t>
            </a:r>
            <a:r>
              <a:rPr lang="en-US" b="1" dirty="0" err="1"/>
              <a:t>Kundenzufriedenheit</a:t>
            </a:r>
            <a:r>
              <a:rPr lang="en-US" dirty="0"/>
              <a:t> in </a:t>
            </a:r>
            <a:r>
              <a:rPr lang="en-US" dirty="0" err="1"/>
              <a:t>Bezug</a:t>
            </a:r>
            <a:r>
              <a:rPr lang="en-US" dirty="0"/>
              <a:t> auf </a:t>
            </a:r>
            <a:r>
              <a:rPr lang="en-US" dirty="0" err="1"/>
              <a:t>Produktmerkmale</a:t>
            </a:r>
            <a:r>
              <a:rPr lang="en-US" dirty="0"/>
              <a:t> und </a:t>
            </a:r>
            <a:r>
              <a:rPr lang="en-US" dirty="0" err="1"/>
              <a:t>Dienstleistungen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analysieren</a:t>
            </a:r>
            <a:r>
              <a:rPr lang="en-US" dirty="0"/>
              <a:t>. Es </a:t>
            </a:r>
            <a:r>
              <a:rPr lang="en-US" dirty="0" err="1"/>
              <a:t>hilft</a:t>
            </a:r>
            <a:r>
              <a:rPr lang="en-US" dirty="0"/>
              <a:t> </a:t>
            </a:r>
            <a:r>
              <a:rPr lang="en-US" dirty="0" err="1"/>
              <a:t>Unternehmen</a:t>
            </a:r>
            <a:r>
              <a:rPr lang="en-US" dirty="0"/>
              <a:t>, </a:t>
            </a:r>
            <a:r>
              <a:rPr lang="en-US" dirty="0" err="1"/>
              <a:t>Kundenbedürfnisse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priorisieren</a:t>
            </a:r>
            <a:r>
              <a:rPr lang="en-US" dirty="0"/>
              <a:t> und die </a:t>
            </a:r>
            <a:r>
              <a:rPr lang="en-US" dirty="0" err="1"/>
              <a:t>Wirkung</a:t>
            </a:r>
            <a:r>
              <a:rPr lang="en-US" dirty="0"/>
              <a:t> </a:t>
            </a:r>
            <a:r>
              <a:rPr lang="en-US" dirty="0" err="1"/>
              <a:t>bestimmter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auf die </a:t>
            </a:r>
            <a:r>
              <a:rPr lang="en-US" dirty="0" err="1"/>
              <a:t>Zufriedenheit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verstehen.</a:t>
            </a:r>
            <a:endParaRPr lang="en-GB" dirty="0"/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Das KANO-System: Ein Modell </a:t>
            </a:r>
            <a:r>
              <a:rPr lang="en-US" b="1" dirty="0" err="1"/>
              <a:t>zur</a:t>
            </a:r>
            <a:r>
              <a:rPr lang="en-US" b="1" dirty="0"/>
              <a:t> </a:t>
            </a:r>
            <a:r>
              <a:rPr lang="en-US" b="1" dirty="0" err="1"/>
              <a:t>Kundenzufriedenheitsanalyse</a:t>
            </a:r>
            <a:endParaRPr lang="en-US" dirty="0" err="1"/>
          </a:p>
          <a:p>
            <a:r>
              <a:rPr lang="en-US" dirty="0"/>
              <a:t>Das </a:t>
            </a:r>
            <a:r>
              <a:rPr lang="en-US" b="1" dirty="0"/>
              <a:t>KANO-Modell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 von Professor Noriaki Kano </a:t>
            </a:r>
            <a:r>
              <a:rPr lang="en-US" dirty="0" err="1"/>
              <a:t>entwickelt</a:t>
            </a:r>
            <a:r>
              <a:rPr lang="en-US" dirty="0"/>
              <a:t> und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Instrument, um die </a:t>
            </a:r>
            <a:r>
              <a:rPr lang="en-US" b="1" dirty="0" err="1"/>
              <a:t>Kundenzufriedenheit</a:t>
            </a:r>
            <a:r>
              <a:rPr lang="en-US" dirty="0"/>
              <a:t> in </a:t>
            </a:r>
            <a:r>
              <a:rPr lang="en-US" dirty="0" err="1"/>
              <a:t>Bezug</a:t>
            </a:r>
            <a:r>
              <a:rPr lang="en-US" dirty="0"/>
              <a:t> auf </a:t>
            </a:r>
            <a:r>
              <a:rPr lang="en-US" dirty="0" err="1"/>
              <a:t>Produktmerkmale</a:t>
            </a:r>
            <a:r>
              <a:rPr lang="en-US" dirty="0"/>
              <a:t> und </a:t>
            </a:r>
            <a:r>
              <a:rPr lang="en-US" dirty="0" err="1"/>
              <a:t>Dienstleistungen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analysieren</a:t>
            </a:r>
            <a:r>
              <a:rPr lang="en-US" dirty="0"/>
              <a:t>. Es </a:t>
            </a:r>
            <a:r>
              <a:rPr lang="en-US" dirty="0" err="1"/>
              <a:t>hilft</a:t>
            </a:r>
            <a:r>
              <a:rPr lang="en-US" dirty="0"/>
              <a:t> </a:t>
            </a:r>
            <a:r>
              <a:rPr lang="en-US" dirty="0" err="1"/>
              <a:t>Unternehmen</a:t>
            </a:r>
            <a:r>
              <a:rPr lang="en-US" dirty="0"/>
              <a:t>, </a:t>
            </a:r>
            <a:r>
              <a:rPr lang="en-US" dirty="0" err="1"/>
              <a:t>Kundenbedürfnisse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priorisieren</a:t>
            </a:r>
            <a:r>
              <a:rPr lang="en-US" dirty="0"/>
              <a:t> und die </a:t>
            </a:r>
            <a:r>
              <a:rPr lang="en-US" dirty="0" err="1"/>
              <a:t>Wirkung</a:t>
            </a:r>
            <a:r>
              <a:rPr lang="en-US" dirty="0"/>
              <a:t> </a:t>
            </a:r>
            <a:r>
              <a:rPr lang="en-US" dirty="0" err="1"/>
              <a:t>bestimmter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auf die </a:t>
            </a:r>
            <a:r>
              <a:rPr lang="en-US" dirty="0" err="1"/>
              <a:t>Zufriedenheit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verstehen.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Die </a:t>
            </a:r>
            <a:r>
              <a:rPr lang="en-US" b="1" dirty="0" err="1"/>
              <a:t>Dimensionen</a:t>
            </a:r>
            <a:r>
              <a:rPr lang="en-US" b="1" dirty="0"/>
              <a:t> des KANO-</a:t>
            </a:r>
            <a:r>
              <a:rPr lang="en-US" b="1" dirty="0" err="1"/>
              <a:t>Modells</a:t>
            </a:r>
            <a:endParaRPr lang="en-US" dirty="0" err="1"/>
          </a:p>
          <a:p>
            <a:r>
              <a:rPr lang="en-US" dirty="0"/>
              <a:t>Das Modell </a:t>
            </a:r>
            <a:r>
              <a:rPr lang="en-US" dirty="0" err="1"/>
              <a:t>unterscheidet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Arten</a:t>
            </a:r>
            <a:r>
              <a:rPr lang="en-US" dirty="0"/>
              <a:t> von </a:t>
            </a:r>
            <a:r>
              <a:rPr lang="en-US" dirty="0" err="1"/>
              <a:t>Anforderungen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Basismerkmale</a:t>
            </a:r>
            <a:r>
              <a:rPr lang="en-US" b="1" dirty="0"/>
              <a:t> (Must-be Features)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Merkmale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Kunden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selbstverständlich</a:t>
            </a:r>
            <a:r>
              <a:rPr lang="en-US" dirty="0"/>
              <a:t> </a:t>
            </a:r>
            <a:r>
              <a:rPr lang="en-US" dirty="0" err="1"/>
              <a:t>angesehen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Beispiel</a:t>
            </a:r>
            <a:r>
              <a:rPr lang="en-US" b="1" dirty="0"/>
              <a:t>:</a:t>
            </a:r>
            <a:r>
              <a:rPr lang="en-US" dirty="0"/>
              <a:t> Ein stabiles Tischbein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Möbelstück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Wenn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fehlen</a:t>
            </a:r>
            <a:r>
              <a:rPr lang="en-US" dirty="0"/>
              <a:t>, </a:t>
            </a:r>
            <a:r>
              <a:rPr lang="en-US" dirty="0" err="1"/>
              <a:t>führt</a:t>
            </a:r>
            <a:r>
              <a:rPr lang="en-US" dirty="0"/>
              <a:t> das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Unzufriedenheit</a:t>
            </a:r>
            <a:r>
              <a:rPr lang="en-US" dirty="0"/>
              <a:t>;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Existenz</a:t>
            </a:r>
            <a:r>
              <a:rPr lang="en-US" dirty="0"/>
              <a:t>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für </a:t>
            </a:r>
            <a:r>
              <a:rPr lang="en-US" dirty="0" err="1"/>
              <a:t>Begeisterung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Leistungsmerkmale (Performance Features)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Merkmale</a:t>
            </a:r>
            <a:r>
              <a:rPr lang="en-US" dirty="0"/>
              <a:t>, die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Kundenzufriedenheit</a:t>
            </a:r>
            <a:r>
              <a:rPr lang="en-US" dirty="0"/>
              <a:t> </a:t>
            </a:r>
            <a:r>
              <a:rPr lang="en-US" dirty="0" err="1"/>
              <a:t>korrelieren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Je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Merkmale</a:t>
            </a:r>
            <a:r>
              <a:rPr lang="en-US" dirty="0"/>
              <a:t> </a:t>
            </a:r>
            <a:r>
              <a:rPr lang="en-US" dirty="0" err="1"/>
              <a:t>erfüllt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desto</a:t>
            </a:r>
            <a:r>
              <a:rPr lang="en-US" dirty="0"/>
              <a:t> </a:t>
            </a:r>
            <a:r>
              <a:rPr lang="en-US" dirty="0" err="1"/>
              <a:t>zufriedener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Kunde.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Beispiel</a:t>
            </a:r>
            <a:r>
              <a:rPr lang="en-US" b="1" dirty="0"/>
              <a:t>:</a:t>
            </a:r>
            <a:r>
              <a:rPr lang="en-US" dirty="0"/>
              <a:t> Die </a:t>
            </a:r>
            <a:r>
              <a:rPr lang="en-US" dirty="0" err="1"/>
              <a:t>Tragfähigkeit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Regals </a:t>
            </a:r>
            <a:r>
              <a:rPr lang="en-US" dirty="0" err="1"/>
              <a:t>oder</a:t>
            </a:r>
            <a:r>
              <a:rPr lang="en-US" dirty="0"/>
              <a:t> die </a:t>
            </a:r>
            <a:r>
              <a:rPr lang="en-US" dirty="0" err="1"/>
              <a:t>Modularität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Möbelstücks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Begeisterungsmerkmale</a:t>
            </a:r>
            <a:r>
              <a:rPr lang="en-US" b="1" dirty="0"/>
              <a:t> (Excitement Features)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Unerwartete</a:t>
            </a:r>
            <a:r>
              <a:rPr lang="en-US" dirty="0"/>
              <a:t> </a:t>
            </a:r>
            <a:r>
              <a:rPr lang="en-US" dirty="0" err="1"/>
              <a:t>Eigenschaften</a:t>
            </a:r>
            <a:r>
              <a:rPr lang="en-US" dirty="0"/>
              <a:t>, die den Kunden </a:t>
            </a:r>
            <a:r>
              <a:rPr lang="en-US" dirty="0" err="1"/>
              <a:t>positiv</a:t>
            </a:r>
            <a:r>
              <a:rPr lang="en-US" dirty="0"/>
              <a:t> </a:t>
            </a:r>
            <a:r>
              <a:rPr lang="en-US" dirty="0" err="1"/>
              <a:t>überraschen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Beispiel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Nachhaltige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kostenloser</a:t>
            </a:r>
            <a:r>
              <a:rPr lang="en-US" dirty="0"/>
              <a:t> Aufbau-Service.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Sie </a:t>
            </a:r>
            <a:r>
              <a:rPr lang="en-US" dirty="0" err="1"/>
              <a:t>erzeugen</a:t>
            </a:r>
            <a:r>
              <a:rPr lang="en-US" dirty="0"/>
              <a:t> </a:t>
            </a:r>
            <a:r>
              <a:rPr lang="en-US" dirty="0" err="1"/>
              <a:t>Begeisterung</a:t>
            </a:r>
            <a:r>
              <a:rPr lang="en-US" dirty="0"/>
              <a:t>, </a:t>
            </a:r>
            <a:r>
              <a:rPr lang="en-US" dirty="0" err="1"/>
              <a:t>fehlen</a:t>
            </a:r>
            <a:r>
              <a:rPr lang="en-US" dirty="0"/>
              <a:t>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negative </a:t>
            </a:r>
            <a:r>
              <a:rPr lang="en-US" dirty="0" err="1"/>
              <a:t>Konsequenzen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Unerhebliche</a:t>
            </a:r>
            <a:r>
              <a:rPr lang="en-US" b="1" dirty="0"/>
              <a:t> </a:t>
            </a:r>
            <a:r>
              <a:rPr lang="en-US" b="1" dirty="0" err="1"/>
              <a:t>Merkmale</a:t>
            </a:r>
            <a:endParaRPr lang="en-US" dirty="0" err="1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Merkmale</a:t>
            </a:r>
            <a:r>
              <a:rPr lang="en-US" dirty="0"/>
              <a:t>, die für den Kunden </a:t>
            </a:r>
            <a:r>
              <a:rPr lang="en-US" dirty="0" err="1"/>
              <a:t>weder</a:t>
            </a:r>
            <a:r>
              <a:rPr lang="en-US" dirty="0"/>
              <a:t> </a:t>
            </a:r>
            <a:r>
              <a:rPr lang="en-US" dirty="0" err="1"/>
              <a:t>Zufriedenheit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Unzufriedenheit</a:t>
            </a:r>
            <a:r>
              <a:rPr lang="en-US" dirty="0"/>
              <a:t> </a:t>
            </a:r>
            <a:r>
              <a:rPr lang="en-US" dirty="0" err="1"/>
              <a:t>bewirken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Beispiel</a:t>
            </a:r>
            <a:r>
              <a:rPr lang="en-US" b="1" dirty="0"/>
              <a:t>:</a:t>
            </a:r>
            <a:r>
              <a:rPr lang="en-US" dirty="0"/>
              <a:t> Eine </a:t>
            </a:r>
            <a:r>
              <a:rPr lang="en-US" dirty="0" err="1"/>
              <a:t>Farbauswahl</a:t>
            </a:r>
            <a:r>
              <a:rPr lang="en-US" dirty="0"/>
              <a:t>, die dem Kunden egal </a:t>
            </a:r>
            <a:r>
              <a:rPr lang="en-US" dirty="0" err="1"/>
              <a:t>ist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Rückweisungsmerkmale</a:t>
            </a:r>
            <a:r>
              <a:rPr lang="en-US" b="1" dirty="0"/>
              <a:t> (Reverse Features)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Merkmale</a:t>
            </a:r>
            <a:r>
              <a:rPr lang="en-US" dirty="0"/>
              <a:t>, die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bestimmten</a:t>
            </a:r>
            <a:r>
              <a:rPr lang="en-US" dirty="0"/>
              <a:t> Kunden </a:t>
            </a:r>
            <a:r>
              <a:rPr lang="en-US" dirty="0" err="1"/>
              <a:t>Unzufriedenheit</a:t>
            </a:r>
            <a:r>
              <a:rPr lang="en-US" dirty="0"/>
              <a:t> </a:t>
            </a:r>
            <a:r>
              <a:rPr lang="en-US" dirty="0" err="1"/>
              <a:t>hervorrufen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Beispiel</a:t>
            </a:r>
            <a:r>
              <a:rPr lang="en-US" b="1" dirty="0"/>
              <a:t>:</a:t>
            </a:r>
            <a:r>
              <a:rPr lang="en-US" dirty="0"/>
              <a:t> Zu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komplizierte</a:t>
            </a:r>
            <a:r>
              <a:rPr lang="en-US" dirty="0"/>
              <a:t> </a:t>
            </a:r>
            <a:r>
              <a:rPr lang="en-US" dirty="0" err="1"/>
              <a:t>Konfigurationsoptionen</a:t>
            </a:r>
            <a:r>
              <a:rPr lang="en-US" dirty="0"/>
              <a:t>, die manche Kunden </a:t>
            </a:r>
            <a:r>
              <a:rPr lang="en-US" dirty="0" err="1"/>
              <a:t>überfordern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Vorteile</a:t>
            </a:r>
            <a:r>
              <a:rPr lang="en-US" b="1" dirty="0"/>
              <a:t> des KANO-</a:t>
            </a:r>
            <a:r>
              <a:rPr lang="en-US" b="1" dirty="0" err="1"/>
              <a:t>Modells</a:t>
            </a:r>
            <a:endParaRPr lang="en-US" dirty="0" err="1"/>
          </a:p>
          <a:p>
            <a:pPr marL="171450" indent="-171450">
              <a:buFont typeface="Arial"/>
              <a:buChar char="•"/>
            </a:pPr>
            <a:r>
              <a:rPr lang="en-US" dirty="0" err="1"/>
              <a:t>Priorisierung</a:t>
            </a:r>
            <a:r>
              <a:rPr lang="en-US" dirty="0"/>
              <a:t> von </a:t>
            </a:r>
            <a:r>
              <a:rPr lang="en-US" dirty="0" err="1"/>
              <a:t>Produktmerkmalen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ihrer</a:t>
            </a:r>
            <a:r>
              <a:rPr lang="en-US" dirty="0"/>
              <a:t> </a:t>
            </a:r>
            <a:r>
              <a:rPr lang="en-US" dirty="0" err="1"/>
              <a:t>Wirkung</a:t>
            </a:r>
            <a:r>
              <a:rPr lang="en-US" dirty="0"/>
              <a:t> auf die </a:t>
            </a:r>
            <a:r>
              <a:rPr lang="en-US" dirty="0" err="1"/>
              <a:t>Kundenzufriedenheit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Klarheit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Kundenanforderungen</a:t>
            </a:r>
            <a:r>
              <a:rPr lang="en-US" dirty="0"/>
              <a:t> und </a:t>
            </a:r>
            <a:r>
              <a:rPr lang="en-US" dirty="0" err="1"/>
              <a:t>Erwartungen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Strategische</a:t>
            </a:r>
            <a:r>
              <a:rPr lang="en-US" dirty="0"/>
              <a:t> </a:t>
            </a:r>
            <a:r>
              <a:rPr lang="en-US" dirty="0" err="1"/>
              <a:t>Entscheidungsfindung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Produktentwicklung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125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err="1"/>
              <a:t>Rückweisungsmerkmale</a:t>
            </a:r>
            <a:endParaRPr lang="en-US" err="1"/>
          </a:p>
          <a:p>
            <a:r>
              <a:rPr lang="en-US" err="1"/>
              <a:t>Diese</a:t>
            </a:r>
            <a:r>
              <a:rPr lang="en-US"/>
              <a:t> </a:t>
            </a:r>
            <a:r>
              <a:rPr lang="en-US" err="1"/>
              <a:t>Merkmale</a:t>
            </a:r>
            <a:r>
              <a:rPr lang="en-US"/>
              <a:t> </a:t>
            </a:r>
            <a:r>
              <a:rPr lang="en-US" err="1"/>
              <a:t>lösen</a:t>
            </a:r>
            <a:r>
              <a:rPr lang="en-US"/>
              <a:t> bei Kunden Unzufriedenheit aus, wenn sie vorhanden sind, da sie den Erwartungen oder Bedürfnissen widersprechen.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/>
              <a:t>Schlechte </a:t>
            </a:r>
            <a:r>
              <a:rPr lang="en-US" b="1" err="1"/>
              <a:t>Verarbeitungsqualität</a:t>
            </a:r>
            <a:r>
              <a:rPr lang="en-US" b="1"/>
              <a:t>: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Kunden </a:t>
            </a:r>
            <a:r>
              <a:rPr lang="en-US" err="1"/>
              <a:t>erwarten</a:t>
            </a:r>
            <a:r>
              <a:rPr lang="en-US"/>
              <a:t>, </a:t>
            </a:r>
            <a:r>
              <a:rPr lang="en-US" err="1"/>
              <a:t>dass</a:t>
            </a:r>
            <a:r>
              <a:rPr lang="en-US"/>
              <a:t> Urban Gardening Produkte wie modulare Pflanzenwände oder Balkonlösungen stabil und robust sind. Eine schlechte Verarbeitung (z. B. brüchige Materialien, wackelige Konstruktionen) führt zu Frust und negativem Feedback.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 err="1"/>
              <a:t>Komplizierte</a:t>
            </a:r>
            <a:r>
              <a:rPr lang="en-US" b="1"/>
              <a:t> Montage: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Wenn Kunden </a:t>
            </a:r>
            <a:r>
              <a:rPr lang="en-US" err="1"/>
              <a:t>viel</a:t>
            </a:r>
            <a:r>
              <a:rPr lang="en-US"/>
              <a:t> Zeit und Aufwand investieren müssen, um Produkte aufzubauen, führt das schnell zu Unzufriedenheit. Gerade für Stadtbewohner, die oft nach einfachen Lösungen suchen, ist eine benutzerfreundliche Montage essenziell.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 err="1"/>
              <a:t>Umweltunfreundliche</a:t>
            </a:r>
            <a:r>
              <a:rPr lang="en-US" b="1"/>
              <a:t> </a:t>
            </a:r>
            <a:r>
              <a:rPr lang="en-US" b="1" err="1"/>
              <a:t>Verpackungen</a:t>
            </a:r>
            <a:r>
              <a:rPr lang="en-US" b="1"/>
              <a:t>: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umweltbewusst</a:t>
            </a:r>
            <a:r>
              <a:rPr lang="en-US" dirty="0"/>
              <a:t>. </a:t>
            </a:r>
            <a:r>
              <a:rPr lang="en-US" dirty="0" err="1"/>
              <a:t>Plastikverpackungen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unnötiger</a:t>
            </a:r>
            <a:r>
              <a:rPr lang="en-US" dirty="0"/>
              <a:t> </a:t>
            </a:r>
            <a:r>
              <a:rPr lang="en-US" dirty="0" err="1"/>
              <a:t>Verpackungsmüll</a:t>
            </a:r>
            <a:r>
              <a:rPr lang="en-US" dirty="0"/>
              <a:t> </a:t>
            </a:r>
            <a:r>
              <a:rPr lang="en-US" dirty="0" err="1"/>
              <a:t>stehen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Widerspruch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Nachhaltigkeitsphilosophie</a:t>
            </a:r>
            <a:r>
              <a:rPr lang="en-US" dirty="0"/>
              <a:t> und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err="1"/>
              <a:t>wahrgenommen</a:t>
            </a:r>
            <a:r>
              <a:rPr lang="en-US" dirty="0"/>
              <a:t>.</a:t>
            </a:r>
            <a:endParaRPr lang="en-GB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265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ea typeface="Calibri"/>
              <a:cs typeface="Calibri"/>
            </a:endParaRPr>
          </a:p>
          <a:p>
            <a:r>
              <a:rPr lang="en-US" b="1" dirty="0"/>
              <a:t>Leistungsmerkmale</a:t>
            </a:r>
            <a:endParaRPr lang="en-US" dirty="0"/>
          </a:p>
          <a:p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Merkmale</a:t>
            </a:r>
            <a:r>
              <a:rPr lang="en-US" dirty="0"/>
              <a:t> </a:t>
            </a:r>
            <a:r>
              <a:rPr lang="en-US" dirty="0" err="1"/>
              <a:t>beeinflussen</a:t>
            </a:r>
            <a:r>
              <a:rPr lang="en-US" dirty="0"/>
              <a:t> die </a:t>
            </a:r>
            <a:r>
              <a:rPr lang="en-US" dirty="0" err="1"/>
              <a:t>Zufriedenheit</a:t>
            </a:r>
            <a:r>
              <a:rPr lang="en-US" dirty="0"/>
              <a:t> linear: Je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erfüllt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, </a:t>
            </a:r>
            <a:r>
              <a:rPr lang="en-US" dirty="0" err="1"/>
              <a:t>desto</a:t>
            </a:r>
            <a:r>
              <a:rPr lang="en-US" dirty="0"/>
              <a:t> </a:t>
            </a:r>
            <a:r>
              <a:rPr lang="en-US" dirty="0" err="1"/>
              <a:t>zufriedener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Kunde.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Langlebigkeit</a:t>
            </a:r>
            <a:r>
              <a:rPr lang="en-US" b="1" dirty="0"/>
              <a:t> der Produkte: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Kunden </a:t>
            </a:r>
            <a:r>
              <a:rPr lang="en-US" dirty="0" err="1"/>
              <a:t>erwarten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Produkte für Urban Gardening (z. B. </a:t>
            </a:r>
            <a:r>
              <a:rPr lang="en-US" dirty="0" err="1"/>
              <a:t>Pflanzbehälter</a:t>
            </a:r>
            <a:r>
              <a:rPr lang="en-US" dirty="0"/>
              <a:t>, </a:t>
            </a:r>
            <a:r>
              <a:rPr lang="en-US" dirty="0" err="1"/>
              <a:t>modulare</a:t>
            </a:r>
            <a:r>
              <a:rPr lang="en-US" dirty="0"/>
              <a:t> Systeme)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Jahre </a:t>
            </a:r>
            <a:r>
              <a:rPr lang="en-US" dirty="0" err="1"/>
              <a:t>hinweg</a:t>
            </a:r>
            <a:r>
              <a:rPr lang="en-US" dirty="0"/>
              <a:t> </a:t>
            </a:r>
            <a:r>
              <a:rPr lang="en-US" dirty="0" err="1"/>
              <a:t>nutzbar</a:t>
            </a:r>
            <a:r>
              <a:rPr lang="en-US" dirty="0"/>
              <a:t> </a:t>
            </a:r>
            <a:r>
              <a:rPr lang="en-US" dirty="0" err="1"/>
              <a:t>bleiben</a:t>
            </a:r>
            <a:r>
              <a:rPr lang="en-US" dirty="0"/>
              <a:t>. </a:t>
            </a:r>
            <a:r>
              <a:rPr lang="en-US" dirty="0" err="1"/>
              <a:t>Langlebigkeit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direktes</a:t>
            </a:r>
            <a:r>
              <a:rPr lang="en-US" dirty="0"/>
              <a:t> </a:t>
            </a:r>
            <a:r>
              <a:rPr lang="en-US" dirty="0" err="1"/>
              <a:t>Zeichen</a:t>
            </a:r>
            <a:r>
              <a:rPr lang="en-US" dirty="0"/>
              <a:t> von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gewertet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Anpassbarkeit</a:t>
            </a:r>
            <a:r>
              <a:rPr lang="en-US" b="1" dirty="0"/>
              <a:t> an </a:t>
            </a:r>
            <a:r>
              <a:rPr lang="en-US" b="1" dirty="0" err="1"/>
              <a:t>verschiedene</a:t>
            </a:r>
            <a:r>
              <a:rPr lang="en-US" b="1" dirty="0"/>
              <a:t> </a:t>
            </a:r>
            <a:r>
              <a:rPr lang="en-US" b="1" dirty="0" err="1"/>
              <a:t>Raumgrößen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Da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 oft in </a:t>
            </a:r>
            <a:r>
              <a:rPr lang="en-US" dirty="0" err="1"/>
              <a:t>kleinen</a:t>
            </a:r>
            <a:r>
              <a:rPr lang="en-US" dirty="0"/>
              <a:t> </a:t>
            </a:r>
            <a:r>
              <a:rPr lang="en-US" dirty="0" err="1"/>
              <a:t>Wohnungen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Stadtbalkonen</a:t>
            </a:r>
            <a:r>
              <a:rPr lang="en-US" dirty="0"/>
              <a:t> </a:t>
            </a:r>
            <a:r>
              <a:rPr lang="en-US" dirty="0" err="1"/>
              <a:t>lebt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die </a:t>
            </a:r>
            <a:r>
              <a:rPr lang="en-US" dirty="0" err="1"/>
              <a:t>Flexibilität</a:t>
            </a:r>
            <a:r>
              <a:rPr lang="en-US" dirty="0"/>
              <a:t> der Produkte </a:t>
            </a:r>
            <a:r>
              <a:rPr lang="en-US" dirty="0" err="1"/>
              <a:t>entscheidend</a:t>
            </a:r>
            <a:r>
              <a:rPr lang="en-US" dirty="0"/>
              <a:t>. Module, die </a:t>
            </a:r>
            <a:r>
              <a:rPr lang="en-US" dirty="0" err="1"/>
              <a:t>sich</a:t>
            </a:r>
            <a:r>
              <a:rPr lang="en-US" dirty="0"/>
              <a:t> an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Flächen</a:t>
            </a:r>
            <a:r>
              <a:rPr lang="en-US" dirty="0"/>
              <a:t> </a:t>
            </a:r>
            <a:r>
              <a:rPr lang="en-US" dirty="0" err="1"/>
              <a:t>anpassen</a:t>
            </a:r>
            <a:r>
              <a:rPr lang="en-US" dirty="0"/>
              <a:t>, </a:t>
            </a:r>
            <a:r>
              <a:rPr lang="en-US" dirty="0" err="1"/>
              <a:t>steigern</a:t>
            </a:r>
            <a:r>
              <a:rPr lang="en-US" dirty="0"/>
              <a:t> die </a:t>
            </a:r>
            <a:r>
              <a:rPr lang="en-US" dirty="0" err="1"/>
              <a:t>Zufriedenheit</a:t>
            </a:r>
            <a:r>
              <a:rPr lang="en-US" dirty="0"/>
              <a:t> </a:t>
            </a:r>
            <a:r>
              <a:rPr lang="en-US" dirty="0" err="1"/>
              <a:t>enorm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Zeitnahe</a:t>
            </a:r>
            <a:r>
              <a:rPr lang="en-US" b="1" dirty="0"/>
              <a:t> </a:t>
            </a:r>
            <a:r>
              <a:rPr lang="en-US" b="1" dirty="0" err="1"/>
              <a:t>Lieferung</a:t>
            </a:r>
            <a:r>
              <a:rPr lang="en-US" b="1" dirty="0"/>
              <a:t>: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Gerade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Online-Handel </a:t>
            </a:r>
            <a:r>
              <a:rPr lang="en-US" dirty="0" err="1"/>
              <a:t>erwarten</a:t>
            </a:r>
            <a:r>
              <a:rPr lang="en-US" dirty="0"/>
              <a:t> Kunden </a:t>
            </a:r>
            <a:r>
              <a:rPr lang="en-US" dirty="0" err="1"/>
              <a:t>schnelle</a:t>
            </a:r>
            <a:r>
              <a:rPr lang="en-US" dirty="0"/>
              <a:t> </a:t>
            </a:r>
            <a:r>
              <a:rPr lang="en-US" dirty="0" err="1"/>
              <a:t>Lieferzeiten</a:t>
            </a:r>
            <a:r>
              <a:rPr lang="en-US" dirty="0"/>
              <a:t>. </a:t>
            </a:r>
            <a:r>
              <a:rPr lang="en-US" dirty="0" err="1"/>
              <a:t>Verzögerungen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Lieferung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Unzufriedenheit</a:t>
            </a:r>
            <a:r>
              <a:rPr lang="en-US" dirty="0"/>
              <a:t> </a:t>
            </a:r>
            <a:r>
              <a:rPr lang="en-US" dirty="0" err="1"/>
              <a:t>führen</a:t>
            </a:r>
            <a:r>
              <a:rPr lang="en-US" dirty="0"/>
              <a:t>,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das </a:t>
            </a:r>
            <a:r>
              <a:rPr lang="en-US" dirty="0" err="1"/>
              <a:t>Produkt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 </a:t>
            </a:r>
            <a:r>
              <a:rPr lang="en-US" dirty="0" err="1"/>
              <a:t>hochwertig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80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Begeisterungsmerkmale</a:t>
            </a:r>
            <a:endParaRPr lang="en-US" err="1"/>
          </a:p>
          <a:p>
            <a:r>
              <a:rPr lang="en-US" err="1"/>
              <a:t>Diese</a:t>
            </a:r>
            <a:r>
              <a:rPr lang="en-US"/>
              <a:t> </a:t>
            </a:r>
            <a:r>
              <a:rPr lang="en-US" err="1"/>
              <a:t>Merkmale</a:t>
            </a:r>
            <a:r>
              <a:rPr lang="en-US"/>
              <a:t> </a:t>
            </a:r>
            <a:r>
              <a:rPr lang="en-US" err="1"/>
              <a:t>schaffen</a:t>
            </a:r>
            <a:r>
              <a:rPr lang="en-US"/>
              <a:t> unerwartete Freude, da sie über die Grundbedürfnisse hinausgehen.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Kostenloses</a:t>
            </a:r>
            <a:r>
              <a:rPr lang="en-US" b="1"/>
              <a:t> Beratungsangebot: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Ein </a:t>
            </a:r>
            <a:r>
              <a:rPr lang="en-US" err="1"/>
              <a:t>persönlicher</a:t>
            </a:r>
            <a:r>
              <a:rPr lang="en-US"/>
              <a:t> Service, bei dem Kunden beraten werden, wie sie ihren Balkon oder Garten am besten gestalten können, sorgt für Begeisterung. Ein solcher Service signalisiert Wertschätzung und Kompetenz.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Stilvolle</a:t>
            </a:r>
            <a:r>
              <a:rPr lang="en-US" b="1"/>
              <a:t> </a:t>
            </a:r>
            <a:r>
              <a:rPr lang="en-US" b="1" err="1"/>
              <a:t>Verpackung</a:t>
            </a:r>
            <a:r>
              <a:rPr lang="en-US" b="1"/>
              <a:t> </a:t>
            </a:r>
            <a:r>
              <a:rPr lang="en-US" b="1" err="1"/>
              <a:t>als</a:t>
            </a:r>
            <a:r>
              <a:rPr lang="en-US" b="1"/>
              <a:t> Geschenkoption: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Eine </a:t>
            </a:r>
            <a:r>
              <a:rPr lang="en-US" err="1"/>
              <a:t>ansprechende</a:t>
            </a:r>
            <a:r>
              <a:rPr lang="en-US"/>
              <a:t>, </a:t>
            </a:r>
            <a:r>
              <a:rPr lang="en-US" err="1"/>
              <a:t>nachhaltige</a:t>
            </a:r>
            <a:r>
              <a:rPr lang="en-US"/>
              <a:t> Geschenkverpackung ist ein unerwartetes Plus. Kunden, die Ihre Produkte verschenken möchten, fühlen sich durch diese Option positiv überrascht.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Augmented-Reality-</a:t>
            </a:r>
            <a:r>
              <a:rPr lang="en-US" b="1" err="1"/>
              <a:t>Planungstools</a:t>
            </a:r>
            <a:r>
              <a:rPr lang="en-US" b="1"/>
              <a:t> für </a:t>
            </a:r>
            <a:r>
              <a:rPr lang="en-US" b="1" err="1"/>
              <a:t>Balkonlayouts</a:t>
            </a:r>
            <a:r>
              <a:rPr lang="en-US" b="1"/>
              <a:t>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Kunden </a:t>
            </a:r>
            <a:r>
              <a:rPr lang="en-US" dirty="0" err="1"/>
              <a:t>könnten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AR-Tools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Balkone</a:t>
            </a:r>
            <a:r>
              <a:rPr lang="en-US" dirty="0"/>
              <a:t> </a:t>
            </a:r>
            <a:r>
              <a:rPr lang="en-US" dirty="0" err="1"/>
              <a:t>vorab</a:t>
            </a:r>
            <a:r>
              <a:rPr lang="en-US" dirty="0"/>
              <a:t> digital </a:t>
            </a:r>
            <a:r>
              <a:rPr lang="en-US" dirty="0" err="1"/>
              <a:t>planen</a:t>
            </a:r>
            <a:r>
              <a:rPr lang="en-US" dirty="0"/>
              <a:t> und </a:t>
            </a:r>
            <a:r>
              <a:rPr lang="en-US" dirty="0" err="1"/>
              <a:t>sehen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Produkte </a:t>
            </a:r>
            <a:r>
              <a:rPr lang="en-US" dirty="0" err="1"/>
              <a:t>dort</a:t>
            </a:r>
            <a:r>
              <a:rPr lang="en-US" dirty="0"/>
              <a:t> </a:t>
            </a:r>
            <a:r>
              <a:rPr lang="en-US" dirty="0" err="1"/>
              <a:t>aussehen</a:t>
            </a:r>
            <a:r>
              <a:rPr lang="en-US" dirty="0"/>
              <a:t>. Dies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innovativ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steigert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</a:t>
            </a:r>
            <a:r>
              <a:rPr lang="en-US" dirty="0" err="1"/>
              <a:t>Vorfreude</a:t>
            </a:r>
            <a:r>
              <a:rPr lang="en-US" dirty="0"/>
              <a:t> und die </a:t>
            </a:r>
            <a:r>
              <a:rPr lang="en-US" dirty="0" err="1"/>
              <a:t>Kaufwahrscheinlichkeit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19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5. </a:t>
            </a:r>
            <a:r>
              <a:rPr lang="en-GB" b="1" dirty="0" err="1"/>
              <a:t>Produktionsstrategie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Materialien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von </a:t>
            </a:r>
            <a:r>
              <a:rPr lang="en-US" dirty="0" err="1"/>
              <a:t>recycelten</a:t>
            </a:r>
            <a:r>
              <a:rPr lang="en-US" dirty="0"/>
              <a:t> </a:t>
            </a:r>
            <a:r>
              <a:rPr lang="en-US" dirty="0" err="1"/>
              <a:t>Kunststoffen</a:t>
            </a:r>
            <a:r>
              <a:rPr lang="en-US" dirty="0"/>
              <a:t>, FSC-zertifiziertem Holz und </a:t>
            </a:r>
            <a:r>
              <a:rPr lang="en-US" dirty="0" err="1"/>
              <a:t>umweltfreundlichen</a:t>
            </a:r>
            <a:r>
              <a:rPr lang="en-US" dirty="0"/>
              <a:t> </a:t>
            </a:r>
            <a:r>
              <a:rPr lang="en-US" dirty="0" err="1"/>
              <a:t>Verpackungen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b="1" err="1"/>
              <a:t>Produktionsstandort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Herstellung</a:t>
            </a:r>
            <a:r>
              <a:rPr lang="en-US" dirty="0"/>
              <a:t> in Europa, um </a:t>
            </a:r>
            <a:r>
              <a:rPr lang="en-US" err="1"/>
              <a:t>Lieferwege</a:t>
            </a:r>
            <a:r>
              <a:rPr lang="en-US" dirty="0"/>
              <a:t> </a:t>
            </a:r>
            <a:r>
              <a:rPr lang="en-US" err="1"/>
              <a:t>zu</a:t>
            </a:r>
            <a:r>
              <a:rPr lang="en-US" dirty="0"/>
              <a:t> </a:t>
            </a:r>
            <a:r>
              <a:rPr lang="en-US" err="1"/>
              <a:t>verkürzen</a:t>
            </a:r>
            <a:r>
              <a:rPr lang="en-US" dirty="0"/>
              <a:t> und </a:t>
            </a:r>
            <a:r>
              <a:rPr lang="en-US" err="1"/>
              <a:t>Qualität</a:t>
            </a:r>
            <a:r>
              <a:rPr lang="en-US" dirty="0"/>
              <a:t> </a:t>
            </a:r>
            <a:r>
              <a:rPr lang="en-US" err="1"/>
              <a:t>zu</a:t>
            </a:r>
            <a:r>
              <a:rPr lang="en-US" dirty="0"/>
              <a:t> </a:t>
            </a:r>
            <a:r>
              <a:rPr lang="en-US" err="1"/>
              <a:t>sichern</a:t>
            </a:r>
            <a:r>
              <a:rPr lang="en-US"/>
              <a:t>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 err="1"/>
              <a:t>Nachhaltigkeit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Kompakte</a:t>
            </a:r>
            <a:r>
              <a:rPr lang="en-US" dirty="0"/>
              <a:t> Designs, um </a:t>
            </a:r>
            <a:r>
              <a:rPr lang="en-US" err="1"/>
              <a:t>Transportkosten</a:t>
            </a:r>
            <a:r>
              <a:rPr lang="en-US" dirty="0"/>
              <a:t> </a:t>
            </a:r>
            <a:r>
              <a:rPr lang="en-US" err="1"/>
              <a:t>zu</a:t>
            </a:r>
            <a:r>
              <a:rPr lang="en-US" dirty="0"/>
              <a:t> </a:t>
            </a:r>
            <a:r>
              <a:rPr lang="en-US" err="1"/>
              <a:t>reduzieren</a:t>
            </a:r>
            <a:r>
              <a:rPr lang="en-US" dirty="0"/>
              <a:t>, und </a:t>
            </a:r>
            <a:r>
              <a:rPr lang="en-US" err="1"/>
              <a:t>klimafreundliche</a:t>
            </a:r>
            <a:r>
              <a:rPr lang="en-US" dirty="0"/>
              <a:t> </a:t>
            </a:r>
            <a:r>
              <a:rPr lang="en-US" err="1"/>
              <a:t>Produktionsmethoden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Ressourcenschonung</a:t>
            </a:r>
            <a:r>
              <a:rPr lang="en-US" dirty="0"/>
              <a:t>: </a:t>
            </a:r>
            <a:r>
              <a:rPr lang="en-US" dirty="0" err="1"/>
              <a:t>Wasserrecycling</a:t>
            </a:r>
            <a:r>
              <a:rPr lang="en-US" dirty="0"/>
              <a:t>, </a:t>
            </a:r>
            <a:r>
              <a:rPr lang="en-US" dirty="0" err="1"/>
              <a:t>erneuerbare</a:t>
            </a:r>
            <a:r>
              <a:rPr lang="en-US" dirty="0"/>
              <a:t> </a:t>
            </a:r>
            <a:r>
              <a:rPr lang="en-US" dirty="0" err="1"/>
              <a:t>Energien</a:t>
            </a:r>
            <a:r>
              <a:rPr lang="en-US" dirty="0"/>
              <a:t> (z. B. </a:t>
            </a:r>
            <a:r>
              <a:rPr lang="en-US" dirty="0" err="1"/>
              <a:t>Solarenergie</a:t>
            </a:r>
            <a:r>
              <a:rPr lang="en-US" dirty="0"/>
              <a:t>)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9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a typeface="Calibri"/>
                <a:cs typeface="Calibri"/>
              </a:rPr>
              <a:t>6. </a:t>
            </a:r>
            <a:r>
              <a:rPr lang="en-US" b="1" dirty="0" err="1">
                <a:ea typeface="Calibri"/>
                <a:cs typeface="Calibri"/>
              </a:rPr>
              <a:t>Vertriebskanäle</a:t>
            </a:r>
            <a:endParaRPr lang="en-US" b="1" dirty="0" err="1"/>
          </a:p>
          <a:p>
            <a:endParaRPr lang="en-US" b="1" dirty="0"/>
          </a:p>
          <a:p>
            <a:r>
              <a:rPr lang="en-US" b="1" dirty="0"/>
              <a:t>a. Local Store (Retail, Sales-Office)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Einrichtung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Urban Gardening Concept Stores in </a:t>
            </a:r>
            <a:r>
              <a:rPr lang="en-US" dirty="0" err="1"/>
              <a:t>Großstädten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Showrooms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ausgestellten</a:t>
            </a:r>
            <a:r>
              <a:rPr lang="en-US" dirty="0"/>
              <a:t> </a:t>
            </a:r>
            <a:r>
              <a:rPr lang="en-US" dirty="0" err="1"/>
              <a:t>vertikalen</a:t>
            </a:r>
            <a:r>
              <a:rPr lang="en-US" dirty="0"/>
              <a:t> </a:t>
            </a:r>
            <a:r>
              <a:rPr lang="en-US" dirty="0" err="1"/>
              <a:t>Gärten</a:t>
            </a:r>
            <a:r>
              <a:rPr lang="en-US" dirty="0"/>
              <a:t> und </a:t>
            </a:r>
            <a:r>
              <a:rPr lang="en-US" dirty="0" err="1"/>
              <a:t>Demonstrationen</a:t>
            </a:r>
            <a:r>
              <a:rPr lang="en-US" dirty="0"/>
              <a:t> der Produkte.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b. </a:t>
            </a:r>
            <a:r>
              <a:rPr lang="en-US" b="1" dirty="0" err="1"/>
              <a:t>Soziale</a:t>
            </a:r>
            <a:r>
              <a:rPr lang="en-US" b="1" dirty="0"/>
              <a:t> Medien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Instagram und Pinterest für </a:t>
            </a:r>
            <a:r>
              <a:rPr lang="en-US" dirty="0" err="1"/>
              <a:t>Inspirationen</a:t>
            </a:r>
            <a:r>
              <a:rPr lang="en-US" dirty="0"/>
              <a:t> und </a:t>
            </a:r>
            <a:r>
              <a:rPr lang="en-US" dirty="0" err="1"/>
              <a:t>Anleitungen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TikTok für </a:t>
            </a:r>
            <a:r>
              <a:rPr lang="en-US" dirty="0" err="1"/>
              <a:t>Kurzvideos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kreativen</a:t>
            </a:r>
            <a:r>
              <a:rPr lang="en-US" dirty="0"/>
              <a:t> Ideen für Urban Gardening.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c. </a:t>
            </a:r>
            <a:r>
              <a:rPr lang="en-US" b="1" dirty="0" err="1"/>
              <a:t>Außendienst</a:t>
            </a:r>
            <a:endParaRPr lang="en-US" dirty="0" err="1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err="1"/>
              <a:t>Zielgruppe</a:t>
            </a:r>
            <a:r>
              <a:rPr lang="en-US" dirty="0"/>
              <a:t>: </a:t>
            </a:r>
            <a:r>
              <a:rPr lang="en-US" err="1"/>
              <a:t>Gastronomiebetriebe</a:t>
            </a:r>
            <a:r>
              <a:rPr lang="en-US" dirty="0"/>
              <a:t>, </a:t>
            </a:r>
            <a:r>
              <a:rPr lang="en-US" err="1"/>
              <a:t>Büros</a:t>
            </a:r>
            <a:r>
              <a:rPr lang="en-US" dirty="0"/>
              <a:t>, Hotels und </a:t>
            </a:r>
            <a:r>
              <a:rPr lang="en-US" err="1"/>
              <a:t>öffentliche</a:t>
            </a:r>
            <a:r>
              <a:rPr lang="en-US" dirty="0"/>
              <a:t> </a:t>
            </a:r>
            <a:r>
              <a:rPr lang="en-US" err="1"/>
              <a:t>Einrichtungen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Beratung</a:t>
            </a:r>
            <a:r>
              <a:rPr lang="en-US" dirty="0"/>
              <a:t> und Installation von </a:t>
            </a:r>
            <a:r>
              <a:rPr lang="en-US" err="1"/>
              <a:t>größeren</a:t>
            </a:r>
            <a:r>
              <a:rPr lang="en-US" dirty="0"/>
              <a:t> </a:t>
            </a:r>
            <a:r>
              <a:rPr lang="en-US" err="1"/>
              <a:t>vertikalen</a:t>
            </a:r>
            <a:r>
              <a:rPr lang="en-US" dirty="0"/>
              <a:t> Garten-Systemen.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d. </a:t>
            </a:r>
            <a:r>
              <a:rPr lang="en-US" b="1" dirty="0" err="1"/>
              <a:t>Onlineshop</a:t>
            </a:r>
            <a:endParaRPr lang="en-US" dirty="0" err="1"/>
          </a:p>
          <a:p>
            <a:endParaRPr lang="en-US" dirty="0"/>
          </a:p>
          <a:p>
            <a:r>
              <a:rPr lang="en-US" dirty="0" err="1"/>
              <a:t>Zentraler</a:t>
            </a:r>
            <a:r>
              <a:rPr lang="en-US" dirty="0"/>
              <a:t> </a:t>
            </a:r>
            <a:r>
              <a:rPr lang="en-US" dirty="0" err="1"/>
              <a:t>Vertriebskanal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Features:</a:t>
            </a:r>
          </a:p>
          <a:p>
            <a:pPr marL="285750" lvl="1" indent="-285750">
              <a:buFont typeface="Courier New,monospace"/>
              <a:buChar char="•"/>
            </a:pPr>
            <a:r>
              <a:rPr lang="en-US" dirty="0"/>
              <a:t>Schritt-für-Schritt-</a:t>
            </a:r>
            <a:r>
              <a:rPr lang="en-US" dirty="0" err="1"/>
              <a:t>Anleitungen</a:t>
            </a:r>
            <a:r>
              <a:rPr lang="en-US" dirty="0"/>
              <a:t> und Videos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Produktinstallation</a:t>
            </a:r>
            <a:r>
              <a:rPr lang="en-US" dirty="0"/>
              <a:t>.</a:t>
            </a:r>
          </a:p>
          <a:p>
            <a:pPr marL="285750" lvl="1" indent="-285750">
              <a:buFont typeface="Courier New,monospace"/>
              <a:buChar char="•"/>
            </a:pPr>
            <a:r>
              <a:rPr lang="en-US" dirty="0"/>
              <a:t>Abo-Modelle für </a:t>
            </a:r>
            <a:r>
              <a:rPr lang="en-US" dirty="0" err="1"/>
              <a:t>Nachfüllmaterialien</a:t>
            </a:r>
            <a:r>
              <a:rPr lang="en-US" dirty="0"/>
              <a:t> (z. B. </a:t>
            </a:r>
            <a:r>
              <a:rPr lang="en-US" dirty="0" err="1"/>
              <a:t>Dünger</a:t>
            </a:r>
            <a:r>
              <a:rPr lang="en-US" dirty="0"/>
              <a:t>, Samen, </a:t>
            </a:r>
            <a:r>
              <a:rPr lang="en-US" dirty="0" err="1"/>
              <a:t>Filtersysteme</a:t>
            </a:r>
            <a:r>
              <a:rPr lang="en-US" dirty="0"/>
              <a:t>).</a:t>
            </a:r>
          </a:p>
          <a:p>
            <a:pPr marL="285750" lvl="1" indent="-285750">
              <a:buFont typeface="Courier New,monospace"/>
              <a:buChar char="•"/>
            </a:pPr>
            <a:r>
              <a:rPr lang="en-US" dirty="0"/>
              <a:t>Blog </a:t>
            </a:r>
            <a:r>
              <a:rPr lang="en-US" err="1"/>
              <a:t>mit</a:t>
            </a:r>
            <a:r>
              <a:rPr lang="en-US" dirty="0"/>
              <a:t> Tipps für Urban Gardening und </a:t>
            </a:r>
            <a:r>
              <a:rPr lang="en-US" err="1"/>
              <a:t>nachhaltiges</a:t>
            </a:r>
            <a:r>
              <a:rPr lang="en-US" dirty="0"/>
              <a:t> Leben.</a:t>
            </a:r>
          </a:p>
          <a:p>
            <a:pPr marL="285750" lvl="1" indent="-285750">
              <a:buFont typeface="Courier New,monospace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Courier New,monospace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b="1" dirty="0"/>
              <a:t>Influencer-Marketing:</a:t>
            </a:r>
            <a:endParaRPr lang="en-US" dirty="0"/>
          </a:p>
          <a:p>
            <a:pPr marL="628650" lvl="1" indent="-171450">
              <a:buFont typeface="Arial,Sans-Serif"/>
              <a:buChar char="•"/>
            </a:pPr>
            <a:r>
              <a:rPr lang="en-US" dirty="0" err="1"/>
              <a:t>Kooperation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Umweltaktivisten</a:t>
            </a:r>
            <a:r>
              <a:rPr lang="en-US" dirty="0"/>
              <a:t> und Garten-</a:t>
            </a:r>
            <a:r>
              <a:rPr lang="en-US" dirty="0" err="1"/>
              <a:t>Influencern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b="1" dirty="0"/>
              <a:t>Content-Marketing:</a:t>
            </a:r>
            <a:endParaRPr lang="en-US" dirty="0"/>
          </a:p>
          <a:p>
            <a:pPr marL="628650" lvl="1" indent="-171450">
              <a:buFont typeface="Arial,Sans-Serif"/>
              <a:buChar char="•"/>
            </a:pPr>
            <a:r>
              <a:rPr lang="en-US" dirty="0" err="1"/>
              <a:t>Blogbeiträge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Urban Gardening, </a:t>
            </a:r>
            <a:r>
              <a:rPr lang="en-US" dirty="0" err="1"/>
              <a:t>Nachhaltigkeit</a:t>
            </a:r>
            <a:r>
              <a:rPr lang="en-US" dirty="0"/>
              <a:t> und DIY-Projekte.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Video-Tutorials für den Aufbau von </a:t>
            </a:r>
            <a:r>
              <a:rPr lang="en-US" dirty="0" err="1"/>
              <a:t>vertikalen</a:t>
            </a:r>
            <a:r>
              <a:rPr lang="en-US" dirty="0"/>
              <a:t> </a:t>
            </a:r>
            <a:r>
              <a:rPr lang="en-US" dirty="0" err="1"/>
              <a:t>Gärten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b="1" dirty="0"/>
              <a:t>Workshops:</a:t>
            </a:r>
            <a:endParaRPr lang="en-US" dirty="0"/>
          </a:p>
          <a:p>
            <a:pPr marL="628650" lvl="1" indent="-171450">
              <a:buFont typeface="Arial,Sans-Serif"/>
              <a:buChar char="•"/>
            </a:pPr>
            <a:r>
              <a:rPr lang="en-US" dirty="0" err="1"/>
              <a:t>Vor</a:t>
            </a:r>
            <a:r>
              <a:rPr lang="en-US" dirty="0"/>
              <a:t>-Ort-Workshops in den Local Stores und Online-</a:t>
            </a:r>
            <a:r>
              <a:rPr lang="en-US" dirty="0" err="1"/>
              <a:t>Webinare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b="1" dirty="0"/>
              <a:t>Events:</a:t>
            </a:r>
            <a:endParaRPr lang="en-US" dirty="0"/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Pop-Up-Stores auf Umwelt- und </a:t>
            </a:r>
            <a:r>
              <a:rPr lang="en-US" dirty="0" err="1"/>
              <a:t>Nachhaltigkeitsmessen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,Sans-Serif"/>
              <a:buChar char="•"/>
            </a:pPr>
            <a:r>
              <a:rPr lang="en-US" dirty="0" err="1"/>
              <a:t>Kooperation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Community-</a:t>
            </a:r>
            <a:r>
              <a:rPr lang="en-US" dirty="0" err="1"/>
              <a:t>Gärten</a:t>
            </a:r>
            <a:r>
              <a:rPr lang="en-US" dirty="0"/>
              <a:t> in </a:t>
            </a:r>
            <a:r>
              <a:rPr lang="en-US" dirty="0" err="1"/>
              <a:t>Städten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0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Vier </a:t>
            </a:r>
            <a:r>
              <a:rPr lang="en-US" b="1" dirty="0" err="1">
                <a:ea typeface="Calibri" panose="020F0502020204030204"/>
                <a:cs typeface="Calibri" panose="020F0502020204030204"/>
              </a:rPr>
              <a:t>Gründe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 von </a:t>
            </a:r>
            <a:r>
              <a:rPr lang="en-US" b="1" dirty="0"/>
              <a:t>B2C (Business-to-Consumer)-</a:t>
            </a:r>
            <a:r>
              <a:rPr lang="en-US" b="1" dirty="0" err="1"/>
              <a:t>Entscheidung</a:t>
            </a:r>
            <a:endParaRPr lang="en-US" b="1" dirty="0" err="1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endParaRPr lang="en-US" b="1" dirty="0"/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 b="1" dirty="0" err="1"/>
              <a:t>Wachsender</a:t>
            </a:r>
            <a:r>
              <a:rPr lang="en-US" b="1" dirty="0"/>
              <a:t> DIY-Markt:</a:t>
            </a:r>
            <a:r>
              <a:rPr lang="en-US" dirty="0"/>
              <a:t> Urban Gardening </a:t>
            </a:r>
            <a:r>
              <a:rPr lang="en-US" dirty="0" err="1"/>
              <a:t>boomt</a:t>
            </a:r>
            <a:r>
              <a:rPr lang="en-US" dirty="0"/>
              <a:t> </a:t>
            </a:r>
            <a:r>
              <a:rPr lang="en-US" dirty="0" err="1"/>
              <a:t>besonders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Privatpersonen</a:t>
            </a:r>
            <a:r>
              <a:rPr lang="en-US" dirty="0"/>
              <a:t>, die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Lebensräume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Balkone</a:t>
            </a:r>
            <a:r>
              <a:rPr lang="en-US" dirty="0"/>
              <a:t>, </a:t>
            </a:r>
            <a:r>
              <a:rPr lang="en-US" dirty="0" err="1"/>
              <a:t>Terrassen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Gärten</a:t>
            </a:r>
            <a:r>
              <a:rPr lang="en-US" dirty="0"/>
              <a:t> </a:t>
            </a:r>
            <a:r>
              <a:rPr lang="en-US" dirty="0" err="1"/>
              <a:t>begrünen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 b="1" dirty="0" err="1"/>
              <a:t>Emotionale</a:t>
            </a:r>
            <a:r>
              <a:rPr lang="en-US" b="1" dirty="0"/>
              <a:t> </a:t>
            </a:r>
            <a:r>
              <a:rPr lang="en-US" b="1" dirty="0" err="1"/>
              <a:t>Bindung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Endverbraucher</a:t>
            </a:r>
            <a:r>
              <a:rPr lang="en-US" dirty="0"/>
              <a:t> </a:t>
            </a:r>
            <a:r>
              <a:rPr lang="en-US" dirty="0" err="1"/>
              <a:t>legen</a:t>
            </a:r>
            <a:r>
              <a:rPr lang="en-US" dirty="0"/>
              <a:t> Wert auf </a:t>
            </a:r>
            <a:r>
              <a:rPr lang="en-US" dirty="0" err="1"/>
              <a:t>ästhetische</a:t>
            </a:r>
            <a:r>
              <a:rPr lang="en-US" dirty="0"/>
              <a:t> und </a:t>
            </a:r>
            <a:r>
              <a:rPr lang="en-US" dirty="0" err="1"/>
              <a:t>praktische</a:t>
            </a:r>
            <a:r>
              <a:rPr lang="en-US" dirty="0"/>
              <a:t> Produkte, die </a:t>
            </a:r>
            <a:r>
              <a:rPr lang="en-US" dirty="0" err="1"/>
              <a:t>ihren</a:t>
            </a:r>
            <a:r>
              <a:rPr lang="en-US" dirty="0"/>
              <a:t> </a:t>
            </a:r>
            <a:r>
              <a:rPr lang="en-US" dirty="0" err="1"/>
              <a:t>Lebensstil</a:t>
            </a:r>
            <a:r>
              <a:rPr lang="en-US" dirty="0"/>
              <a:t> </a:t>
            </a:r>
            <a:r>
              <a:rPr lang="en-US" dirty="0" err="1"/>
              <a:t>unterstützen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 b="1" dirty="0" err="1"/>
              <a:t>Kleinere</a:t>
            </a:r>
            <a:r>
              <a:rPr lang="en-US" b="1" dirty="0"/>
              <a:t> </a:t>
            </a:r>
            <a:r>
              <a:rPr lang="en-US" b="1" dirty="0" err="1"/>
              <a:t>Verkaufsvolumina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Privatkunden</a:t>
            </a:r>
            <a:r>
              <a:rPr lang="en-US" dirty="0"/>
              <a:t> </a:t>
            </a:r>
            <a:r>
              <a:rPr lang="en-US" dirty="0" err="1"/>
              <a:t>kaufen</a:t>
            </a:r>
            <a:r>
              <a:rPr lang="en-US" dirty="0"/>
              <a:t> </a:t>
            </a:r>
            <a:r>
              <a:rPr lang="en-US" dirty="0" err="1"/>
              <a:t>regelmäßig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kleineren</a:t>
            </a:r>
            <a:r>
              <a:rPr lang="en-US" dirty="0"/>
              <a:t> Mengen, was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Margen</a:t>
            </a:r>
            <a:r>
              <a:rPr lang="en-US" dirty="0"/>
              <a:t> </a:t>
            </a:r>
            <a:r>
              <a:rPr lang="en-US" dirty="0" err="1"/>
              <a:t>ermöglicht</a:t>
            </a:r>
            <a:r>
              <a:rPr lang="en-US" dirty="0"/>
              <a:t>.</a:t>
            </a:r>
            <a:endParaRPr lang="en-GB"/>
          </a:p>
          <a:p>
            <a:pPr marL="285750" indent="-285750">
              <a:lnSpc>
                <a:spcPct val="110000"/>
              </a:lnSpc>
              <a:spcBef>
                <a:spcPts val="900"/>
              </a:spcBef>
              <a:buFont typeface="Arial"/>
              <a:buChar char="•"/>
            </a:pPr>
            <a:r>
              <a:rPr lang="en-US" b="1" dirty="0" err="1"/>
              <a:t>Marketingpotenzial</a:t>
            </a:r>
            <a:r>
              <a:rPr lang="en-US" b="1" dirty="0"/>
              <a:t>:</a:t>
            </a:r>
            <a:r>
              <a:rPr lang="en-US" dirty="0"/>
              <a:t> Der B2C-Markt </a:t>
            </a:r>
            <a:r>
              <a:rPr lang="en-US" dirty="0" err="1"/>
              <a:t>erlaubt</a:t>
            </a:r>
            <a:r>
              <a:rPr lang="en-US" dirty="0"/>
              <a:t> den </a:t>
            </a:r>
            <a:r>
              <a:rPr lang="en-US" dirty="0" err="1"/>
              <a:t>direkten</a:t>
            </a:r>
            <a:r>
              <a:rPr lang="en-US" dirty="0"/>
              <a:t> </a:t>
            </a:r>
            <a:r>
              <a:rPr lang="en-US" dirty="0" err="1"/>
              <a:t>Einsatz</a:t>
            </a:r>
            <a:r>
              <a:rPr lang="en-US" dirty="0"/>
              <a:t> von Social Media und Influencer-Marketing, um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emotionale</a:t>
            </a:r>
            <a:r>
              <a:rPr lang="en-US" dirty="0"/>
              <a:t> </a:t>
            </a:r>
            <a:r>
              <a:rPr lang="en-US" dirty="0" err="1"/>
              <a:t>Bindung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Marke </a:t>
            </a:r>
            <a:r>
              <a:rPr lang="en-US" dirty="0" err="1"/>
              <a:t>aufzubauen</a:t>
            </a:r>
            <a:r>
              <a:rPr lang="en-US" dirty="0"/>
              <a:t>.</a:t>
            </a:r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35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2. </a:t>
            </a:r>
            <a:r>
              <a:rPr lang="en-GB" b="1" dirty="0" err="1"/>
              <a:t>Zielgruppe</a:t>
            </a:r>
            <a:endParaRPr lang="en-US" dirty="0" err="1"/>
          </a:p>
          <a:p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 err="1"/>
              <a:t>Unsere</a:t>
            </a:r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 </a:t>
            </a:r>
            <a:r>
              <a:rPr lang="en-US" dirty="0" err="1"/>
              <a:t>umfasst</a:t>
            </a:r>
            <a:r>
              <a:rPr lang="en-US" dirty="0"/>
              <a:t> Menschen und </a:t>
            </a:r>
            <a:r>
              <a:rPr lang="en-US" dirty="0" err="1"/>
              <a:t>Unternehmen</a:t>
            </a:r>
            <a:r>
              <a:rPr lang="en-US" dirty="0"/>
              <a:t>, die Interesse am Urban Gardening </a:t>
            </a:r>
            <a:r>
              <a:rPr lang="en-US" dirty="0" err="1"/>
              <a:t>haben</a:t>
            </a:r>
            <a:r>
              <a:rPr lang="en-US" dirty="0"/>
              <a:t>, </a:t>
            </a:r>
            <a:r>
              <a:rPr lang="en-US" dirty="0" err="1"/>
              <a:t>insbesondere</a:t>
            </a:r>
            <a:r>
              <a:rPr lang="en-US" dirty="0"/>
              <a:t>:</a:t>
            </a:r>
            <a:endParaRPr lang="en-GB" dirty="0"/>
          </a:p>
          <a:p>
            <a:pPr>
              <a:buFont typeface="Arial"/>
              <a:buChar char="•"/>
            </a:pPr>
            <a:r>
              <a:rPr lang="en-US" b="1" dirty="0" err="1"/>
              <a:t>Stadtbewohner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, die in </a:t>
            </a:r>
            <a:r>
              <a:rPr lang="en-US" dirty="0" err="1"/>
              <a:t>Wohnungen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kleinen</a:t>
            </a:r>
            <a:r>
              <a:rPr lang="en-US" dirty="0"/>
              <a:t> </a:t>
            </a:r>
            <a:r>
              <a:rPr lang="en-US" dirty="0" err="1"/>
              <a:t>Häusern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begrenztem</a:t>
            </a:r>
            <a:r>
              <a:rPr lang="en-US" dirty="0"/>
              <a:t> Platz für </a:t>
            </a:r>
            <a:r>
              <a:rPr lang="en-US" dirty="0" err="1"/>
              <a:t>Gartenarbeit</a:t>
            </a:r>
            <a:r>
              <a:rPr lang="en-US" dirty="0"/>
              <a:t> leben.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 err="1"/>
              <a:t>Nachhaltigkeitsbewusste</a:t>
            </a:r>
            <a:r>
              <a:rPr lang="en-US" b="1" dirty="0"/>
              <a:t> </a:t>
            </a:r>
            <a:r>
              <a:rPr lang="en-US" b="1" dirty="0" err="1"/>
              <a:t>Konsumenten</a:t>
            </a:r>
            <a:r>
              <a:rPr lang="en-US" b="1" dirty="0"/>
              <a:t>:</a:t>
            </a:r>
            <a:r>
              <a:rPr lang="en-US" dirty="0"/>
              <a:t> Menschen, die Wert auf </a:t>
            </a:r>
            <a:r>
              <a:rPr lang="en-US" dirty="0" err="1"/>
              <a:t>Umweltschutz</a:t>
            </a:r>
            <a:r>
              <a:rPr lang="en-US" dirty="0"/>
              <a:t> </a:t>
            </a:r>
            <a:r>
              <a:rPr lang="en-US" dirty="0" err="1"/>
              <a:t>legen</a:t>
            </a:r>
            <a:r>
              <a:rPr lang="en-US" dirty="0"/>
              <a:t> und </a:t>
            </a:r>
            <a:r>
              <a:rPr lang="en-US" dirty="0" err="1"/>
              <a:t>ihren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</a:t>
            </a:r>
            <a:r>
              <a:rPr lang="en-US" dirty="0" err="1"/>
              <a:t>Kräuter</a:t>
            </a:r>
            <a:r>
              <a:rPr lang="en-US" dirty="0"/>
              <a:t>-, </a:t>
            </a:r>
            <a:r>
              <a:rPr lang="en-US" dirty="0" err="1"/>
              <a:t>Gemüse</a:t>
            </a:r>
            <a:r>
              <a:rPr lang="en-US" dirty="0"/>
              <a:t>-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Blumengarten</a:t>
            </a:r>
            <a:r>
              <a:rPr lang="en-US" dirty="0"/>
              <a:t> </a:t>
            </a:r>
            <a:r>
              <a:rPr lang="en-US" dirty="0" err="1"/>
              <a:t>anlegen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GB" dirty="0"/>
          </a:p>
          <a:p>
            <a:pPr>
              <a:buFont typeface="Arial"/>
              <a:buChar char="•"/>
            </a:pPr>
            <a:r>
              <a:rPr lang="en-US" b="1" dirty="0"/>
              <a:t>Restaurants </a:t>
            </a:r>
            <a:r>
              <a:rPr lang="en-US" b="1" dirty="0" err="1"/>
              <a:t>und</a:t>
            </a:r>
            <a:r>
              <a:rPr lang="en-US" b="1" dirty="0"/>
              <a:t> Cafés: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, die </a:t>
            </a:r>
            <a:r>
              <a:rPr lang="en-US" dirty="0" err="1"/>
              <a:t>frische</a:t>
            </a:r>
            <a:r>
              <a:rPr lang="en-US" dirty="0"/>
              <a:t> </a:t>
            </a:r>
            <a:r>
              <a:rPr lang="en-US" dirty="0" err="1"/>
              <a:t>Kräuter</a:t>
            </a:r>
            <a:r>
              <a:rPr lang="en-US" dirty="0"/>
              <a:t>, </a:t>
            </a:r>
            <a:r>
              <a:rPr lang="en-US" dirty="0" err="1"/>
              <a:t>Gemüse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essbare</a:t>
            </a:r>
            <a:r>
              <a:rPr lang="en-US" dirty="0"/>
              <a:t> </a:t>
            </a:r>
            <a:r>
              <a:rPr lang="en-US" dirty="0" err="1"/>
              <a:t>Pflanzen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Ort </a:t>
            </a:r>
            <a:r>
              <a:rPr lang="en-US" dirty="0" err="1"/>
              <a:t>anbauen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, um Frische und </a:t>
            </a:r>
            <a:r>
              <a:rPr lang="en-US" dirty="0" err="1"/>
              <a:t>Regionalität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fördern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 err="1"/>
              <a:t>Büros</a:t>
            </a:r>
            <a:r>
              <a:rPr lang="en-US" b="1" dirty="0"/>
              <a:t> und </a:t>
            </a:r>
            <a:r>
              <a:rPr lang="en-US" b="1" dirty="0" err="1"/>
              <a:t>öffentliche</a:t>
            </a:r>
            <a:r>
              <a:rPr lang="en-US" b="1" dirty="0"/>
              <a:t> </a:t>
            </a:r>
            <a:r>
              <a:rPr lang="en-US" b="1" dirty="0" err="1"/>
              <a:t>Einrichtungen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Unternehmen</a:t>
            </a:r>
            <a:r>
              <a:rPr lang="en-US" dirty="0"/>
              <a:t> und </a:t>
            </a:r>
            <a:r>
              <a:rPr lang="en-US" dirty="0" err="1"/>
              <a:t>Organisationen</a:t>
            </a:r>
            <a:r>
              <a:rPr lang="en-US" dirty="0"/>
              <a:t>, die </a:t>
            </a:r>
            <a:r>
              <a:rPr lang="en-US" dirty="0" err="1"/>
              <a:t>Grünflächen</a:t>
            </a:r>
            <a:r>
              <a:rPr lang="en-US" dirty="0"/>
              <a:t> </a:t>
            </a:r>
            <a:r>
              <a:rPr lang="en-US" dirty="0" err="1"/>
              <a:t>schaffen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, um die </a:t>
            </a:r>
            <a:r>
              <a:rPr lang="en-US" dirty="0" err="1"/>
              <a:t>Arbeits</a:t>
            </a:r>
            <a:r>
              <a:rPr lang="en-US" dirty="0"/>
              <a:t>- und </a:t>
            </a:r>
            <a:r>
              <a:rPr lang="en-US" dirty="0" err="1"/>
              <a:t>Lebensqualität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verbessern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22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1. </a:t>
            </a:r>
            <a:r>
              <a:rPr lang="en-GB" b="1" dirty="0" err="1"/>
              <a:t>Demografische</a:t>
            </a:r>
            <a:r>
              <a:rPr lang="en-GB" b="1" dirty="0"/>
              <a:t> </a:t>
            </a:r>
            <a:r>
              <a:rPr lang="en-GB" b="1" dirty="0" err="1"/>
              <a:t>Merkmale</a:t>
            </a:r>
            <a:r>
              <a:rPr lang="en-GB" b="1" dirty="0"/>
              <a:t>: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Alter:</a:t>
            </a:r>
            <a:endParaRPr lang="en-GB" dirty="0"/>
          </a:p>
          <a:p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: 25–45 Jahre (</a:t>
            </a:r>
            <a:r>
              <a:rPr lang="en-US" dirty="0" err="1"/>
              <a:t>junge</a:t>
            </a:r>
            <a:r>
              <a:rPr lang="en-US" dirty="0"/>
              <a:t> </a:t>
            </a:r>
            <a:r>
              <a:rPr lang="en-US" dirty="0" err="1"/>
              <a:t>Erwachsene</a:t>
            </a:r>
            <a:r>
              <a:rPr lang="en-US" dirty="0"/>
              <a:t> und </a:t>
            </a:r>
            <a:r>
              <a:rPr lang="en-US" dirty="0" err="1"/>
              <a:t>Berufstätige</a:t>
            </a:r>
            <a:r>
              <a:rPr lang="en-US" dirty="0"/>
              <a:t>, die oft in </a:t>
            </a:r>
            <a:r>
              <a:rPr lang="en-US" dirty="0" err="1"/>
              <a:t>städtischen</a:t>
            </a:r>
            <a:r>
              <a:rPr lang="en-US" dirty="0"/>
              <a:t> </a:t>
            </a:r>
            <a:r>
              <a:rPr lang="en-US" dirty="0" err="1"/>
              <a:t>Gebieten</a:t>
            </a:r>
            <a:r>
              <a:rPr lang="en-US" dirty="0"/>
              <a:t> leben und Interesse an </a:t>
            </a:r>
            <a:r>
              <a:rPr lang="en-US" dirty="0" err="1"/>
              <a:t>nachhaltigen</a:t>
            </a:r>
            <a:r>
              <a:rPr lang="en-US" dirty="0"/>
              <a:t> </a:t>
            </a:r>
            <a:r>
              <a:rPr lang="en-US" dirty="0" err="1"/>
              <a:t>Lebensweisen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).</a:t>
            </a:r>
            <a:endParaRPr lang="en-GB" dirty="0"/>
          </a:p>
          <a:p>
            <a:r>
              <a:rPr lang="en-US" dirty="0"/>
              <a:t>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Altersgruppen</a:t>
            </a:r>
            <a:r>
              <a:rPr lang="en-US" dirty="0"/>
              <a:t>: </a:t>
            </a:r>
            <a:r>
              <a:rPr lang="en-US" dirty="0" err="1"/>
              <a:t>Senioren</a:t>
            </a:r>
            <a:r>
              <a:rPr lang="en-US" dirty="0"/>
              <a:t> (55+), die </a:t>
            </a:r>
            <a:r>
              <a:rPr lang="en-US" dirty="0" err="1"/>
              <a:t>Gartenarbeit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Hobby </a:t>
            </a:r>
            <a:r>
              <a:rPr lang="en-US" dirty="0" err="1"/>
              <a:t>pflegen</a:t>
            </a:r>
            <a:r>
              <a:rPr lang="en-US" dirty="0"/>
              <a:t> und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Urban Gardening </a:t>
            </a:r>
            <a:r>
              <a:rPr lang="en-US" dirty="0" err="1"/>
              <a:t>beschäftigen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Geschlecht</a:t>
            </a:r>
            <a:r>
              <a:rPr lang="en-US" b="1" dirty="0"/>
              <a:t>:</a:t>
            </a:r>
            <a:endParaRPr lang="en-GB" dirty="0"/>
          </a:p>
          <a:p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: </a:t>
            </a:r>
            <a:r>
              <a:rPr lang="en-US" dirty="0" err="1"/>
              <a:t>Männer</a:t>
            </a:r>
            <a:r>
              <a:rPr lang="en-US" dirty="0"/>
              <a:t> und Frauen </a:t>
            </a:r>
            <a:r>
              <a:rPr lang="en-US" dirty="0" err="1"/>
              <a:t>gleichermaßen</a:t>
            </a:r>
            <a:r>
              <a:rPr lang="en-US" dirty="0"/>
              <a:t>, da Urban Gardening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geschlechtsspezifischen</a:t>
            </a:r>
            <a:r>
              <a:rPr lang="en-US" dirty="0"/>
              <a:t> </a:t>
            </a:r>
            <a:r>
              <a:rPr lang="en-US" dirty="0" err="1"/>
              <a:t>Unterschiede</a:t>
            </a:r>
            <a:r>
              <a:rPr lang="en-US" dirty="0"/>
              <a:t> </a:t>
            </a:r>
            <a:r>
              <a:rPr lang="en-US" dirty="0" err="1"/>
              <a:t>aufweist</a:t>
            </a:r>
            <a:r>
              <a:rPr lang="en-US" dirty="0"/>
              <a:t>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Familienstand</a:t>
            </a:r>
            <a:r>
              <a:rPr lang="en-US" b="1" dirty="0"/>
              <a:t>:</a:t>
            </a:r>
            <a:endParaRPr lang="en-GB" dirty="0"/>
          </a:p>
          <a:p>
            <a:r>
              <a:rPr lang="en-US" dirty="0"/>
              <a:t> </a:t>
            </a:r>
            <a:r>
              <a:rPr lang="en-US" dirty="0" err="1"/>
              <a:t>Zielgruppe</a:t>
            </a:r>
            <a:r>
              <a:rPr lang="en-US" dirty="0"/>
              <a:t>: Singles, </a:t>
            </a:r>
            <a:r>
              <a:rPr lang="en-US" dirty="0" err="1"/>
              <a:t>Paare</a:t>
            </a:r>
            <a:r>
              <a:rPr lang="en-US" dirty="0"/>
              <a:t> und </a:t>
            </a:r>
            <a:r>
              <a:rPr lang="en-US" dirty="0" err="1"/>
              <a:t>junge</a:t>
            </a:r>
            <a:r>
              <a:rPr lang="en-US" dirty="0"/>
              <a:t> </a:t>
            </a:r>
            <a:r>
              <a:rPr lang="en-US" dirty="0" err="1"/>
              <a:t>Familien</a:t>
            </a:r>
            <a:r>
              <a:rPr lang="en-US" dirty="0"/>
              <a:t>, die </a:t>
            </a:r>
            <a:r>
              <a:rPr lang="en-US" dirty="0" err="1"/>
              <a:t>ihre</a:t>
            </a:r>
            <a:r>
              <a:rPr lang="en-US" dirty="0"/>
              <a:t> Kinder an </a:t>
            </a:r>
            <a:r>
              <a:rPr lang="en-US" dirty="0" err="1"/>
              <a:t>umweltbewusstes</a:t>
            </a:r>
            <a:r>
              <a:rPr lang="en-US" dirty="0"/>
              <a:t> </a:t>
            </a:r>
            <a:r>
              <a:rPr lang="en-US" dirty="0" err="1"/>
              <a:t>Verhalten</a:t>
            </a:r>
            <a:r>
              <a:rPr lang="en-US" dirty="0"/>
              <a:t> </a:t>
            </a:r>
            <a:r>
              <a:rPr lang="en-US" dirty="0" err="1"/>
              <a:t>heranführen</a:t>
            </a:r>
            <a:r>
              <a:rPr lang="en-US" dirty="0"/>
              <a:t> </a:t>
            </a:r>
            <a:r>
              <a:rPr lang="en-US" dirty="0" err="1"/>
              <a:t>möchten</a:t>
            </a:r>
            <a:r>
              <a:rPr lang="en-US" dirty="0"/>
              <a:t>.</a:t>
            </a:r>
            <a:endParaRPr lang="en-GB" dirty="0"/>
          </a:p>
          <a:p>
            <a:endParaRPr lang="en-US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193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2. </a:t>
            </a:r>
            <a:r>
              <a:rPr lang="en-GB" b="1" dirty="0" err="1"/>
              <a:t>Sozioökonomische</a:t>
            </a:r>
            <a:r>
              <a:rPr lang="en-GB" b="1" dirty="0"/>
              <a:t> </a:t>
            </a:r>
            <a:r>
              <a:rPr lang="en-GB" b="1" dirty="0" err="1"/>
              <a:t>Merkmale</a:t>
            </a:r>
            <a:r>
              <a:rPr lang="en-GB" b="1" dirty="0"/>
              <a:t>: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Einkommen</a:t>
            </a:r>
            <a:r>
              <a:rPr lang="en-US" b="1" dirty="0"/>
              <a:t>: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Zielgruppe</a:t>
            </a:r>
            <a:r>
              <a:rPr lang="en-US" dirty="0"/>
              <a:t>: </a:t>
            </a:r>
            <a:r>
              <a:rPr lang="en-US" err="1"/>
              <a:t>Mittleres</a:t>
            </a:r>
            <a:r>
              <a:rPr lang="en-US" dirty="0"/>
              <a:t> bis </a:t>
            </a:r>
            <a:r>
              <a:rPr lang="en-US" err="1"/>
              <a:t>höheres</a:t>
            </a:r>
            <a:r>
              <a:rPr lang="en-US" dirty="0"/>
              <a:t> </a:t>
            </a:r>
            <a:r>
              <a:rPr lang="en-US" err="1"/>
              <a:t>Einkommensniveau</a:t>
            </a:r>
            <a:r>
              <a:rPr lang="en-US" dirty="0"/>
              <a:t>. Urban Gardening-Produkte </a:t>
            </a:r>
            <a:r>
              <a:rPr lang="en-US" err="1"/>
              <a:t>sind</a:t>
            </a:r>
            <a:r>
              <a:rPr lang="en-US" dirty="0"/>
              <a:t> oft </a:t>
            </a:r>
            <a:r>
              <a:rPr lang="en-US" err="1"/>
              <a:t>mit</a:t>
            </a:r>
            <a:r>
              <a:rPr lang="en-US" dirty="0"/>
              <a:t> </a:t>
            </a:r>
            <a:r>
              <a:rPr lang="en-US" err="1"/>
              <a:t>Investitionen</a:t>
            </a:r>
            <a:r>
              <a:rPr lang="en-US" dirty="0"/>
              <a:t> </a:t>
            </a:r>
            <a:r>
              <a:rPr lang="en-US" err="1"/>
              <a:t>verbunden</a:t>
            </a:r>
            <a:r>
              <a:rPr lang="en-US" dirty="0"/>
              <a:t>, </a:t>
            </a:r>
            <a:r>
              <a:rPr lang="en-US" err="1"/>
              <a:t>sodass</a:t>
            </a:r>
            <a:r>
              <a:rPr lang="en-US" dirty="0"/>
              <a:t> </a:t>
            </a:r>
            <a:r>
              <a:rPr lang="en-US" err="1"/>
              <a:t>Personen</a:t>
            </a:r>
            <a:r>
              <a:rPr lang="en-US" dirty="0"/>
              <a:t> </a:t>
            </a:r>
            <a:r>
              <a:rPr lang="en-US" err="1"/>
              <a:t>mit</a:t>
            </a:r>
            <a:r>
              <a:rPr lang="en-US" dirty="0"/>
              <a:t> </a:t>
            </a:r>
            <a:r>
              <a:rPr lang="en-US" err="1"/>
              <a:t>ausreichender</a:t>
            </a:r>
            <a:r>
              <a:rPr lang="en-US" dirty="0"/>
              <a:t> </a:t>
            </a:r>
            <a:r>
              <a:rPr lang="en-US" err="1"/>
              <a:t>Kaufkraft</a:t>
            </a:r>
            <a:r>
              <a:rPr lang="en-US" dirty="0"/>
              <a:t> </a:t>
            </a:r>
            <a:r>
              <a:rPr lang="en-US" err="1"/>
              <a:t>bevorzugt</a:t>
            </a:r>
            <a:r>
              <a:rPr lang="en-US" dirty="0"/>
              <a:t> </a:t>
            </a:r>
            <a:r>
              <a:rPr lang="en-US" err="1"/>
              <a:t>werden</a:t>
            </a:r>
            <a:r>
              <a:rPr lang="en-US" dirty="0"/>
              <a:t>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Bildungsniveau</a:t>
            </a:r>
            <a:r>
              <a:rPr lang="en-US" b="1" dirty="0"/>
              <a:t>: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Zielgruppe</a:t>
            </a:r>
            <a:r>
              <a:rPr lang="en-US" dirty="0"/>
              <a:t>: Gut </a:t>
            </a:r>
            <a:r>
              <a:rPr lang="en-US" err="1"/>
              <a:t>gebildete</a:t>
            </a:r>
            <a:r>
              <a:rPr lang="en-US" dirty="0"/>
              <a:t> Menschen, die </a:t>
            </a:r>
            <a:r>
              <a:rPr lang="en-US" err="1"/>
              <a:t>ein</a:t>
            </a:r>
            <a:r>
              <a:rPr lang="en-US" dirty="0"/>
              <a:t> Interesse an </a:t>
            </a:r>
            <a:r>
              <a:rPr lang="en-US" err="1"/>
              <a:t>Nachhaltigkeit</a:t>
            </a:r>
            <a:r>
              <a:rPr lang="en-US" dirty="0"/>
              <a:t> und DIY-</a:t>
            </a:r>
            <a:r>
              <a:rPr lang="en-US" err="1"/>
              <a:t>Projekten</a:t>
            </a:r>
            <a:r>
              <a:rPr lang="en-US" dirty="0"/>
              <a:t> </a:t>
            </a:r>
            <a:r>
              <a:rPr lang="en-US" err="1"/>
              <a:t>haben</a:t>
            </a:r>
            <a:r>
              <a:rPr lang="en-US" dirty="0"/>
              <a:t>. Dazu </a:t>
            </a:r>
            <a:r>
              <a:rPr lang="en-US" err="1"/>
              <a:t>gehören</a:t>
            </a:r>
            <a:r>
              <a:rPr lang="en-US" dirty="0"/>
              <a:t> </a:t>
            </a:r>
            <a:r>
              <a:rPr lang="en-US" err="1"/>
              <a:t>Akademiker</a:t>
            </a:r>
            <a:r>
              <a:rPr lang="en-US" dirty="0"/>
              <a:t>, </a:t>
            </a:r>
            <a:r>
              <a:rPr lang="en-US" err="1"/>
              <a:t>junge</a:t>
            </a:r>
            <a:r>
              <a:rPr lang="en-US" dirty="0"/>
              <a:t> </a:t>
            </a:r>
            <a:r>
              <a:rPr lang="en-US" err="1"/>
              <a:t>Berufstätige</a:t>
            </a:r>
            <a:r>
              <a:rPr lang="en-US" dirty="0"/>
              <a:t> und </a:t>
            </a:r>
            <a:r>
              <a:rPr lang="en-US" err="1"/>
              <a:t>kreative</a:t>
            </a:r>
            <a:r>
              <a:rPr lang="en-US" dirty="0"/>
              <a:t> Denker.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b="1"/>
              <a:t> Beruf: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err="1"/>
              <a:t>Zielgruppe</a:t>
            </a:r>
            <a:r>
              <a:rPr lang="en-US"/>
              <a:t>: </a:t>
            </a:r>
            <a:r>
              <a:rPr lang="en-US" err="1"/>
              <a:t>Berufstätige</a:t>
            </a:r>
            <a:r>
              <a:rPr lang="en-US"/>
              <a:t> in kreativen, akademischen oder umweltbezogenen Bereichen, wie Architekten, Designer, Lehrer, Ingenieure, Biologen und Mitarbeiter in NGOs, die sich beruflich oder privat mit Nachhaltigkeit und Innovation </a:t>
            </a:r>
            <a:r>
              <a:rPr lang="en-US" err="1"/>
              <a:t>beschäftigen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59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3. </a:t>
            </a:r>
            <a:r>
              <a:rPr lang="en-GB" b="1" dirty="0" err="1"/>
              <a:t>Psychografische</a:t>
            </a:r>
            <a:r>
              <a:rPr lang="en-GB" b="1" dirty="0"/>
              <a:t> </a:t>
            </a:r>
            <a:r>
              <a:rPr lang="en-GB" b="1" dirty="0" err="1"/>
              <a:t>Merkmale</a:t>
            </a:r>
            <a:r>
              <a:rPr lang="en-GB" b="1" dirty="0"/>
              <a:t>: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GB" b="1" dirty="0"/>
              <a:t>Meinung: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Zielgruppe</a:t>
            </a:r>
            <a:r>
              <a:rPr lang="en-GB" dirty="0"/>
              <a:t>: </a:t>
            </a:r>
            <a:r>
              <a:rPr lang="en-GB" dirty="0" err="1"/>
              <a:t>Personen</a:t>
            </a:r>
            <a:r>
              <a:rPr lang="en-GB" dirty="0"/>
              <a:t>, die </a:t>
            </a:r>
            <a:r>
              <a:rPr lang="en-GB" dirty="0" err="1"/>
              <a:t>überzeugt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Eigenanbau</a:t>
            </a:r>
            <a:r>
              <a:rPr lang="en-GB" dirty="0"/>
              <a:t> und Urban Gardening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Lösung</a:t>
            </a:r>
            <a:r>
              <a:rPr lang="en-GB" dirty="0"/>
              <a:t> von </a:t>
            </a:r>
            <a:r>
              <a:rPr lang="en-GB" dirty="0" err="1"/>
              <a:t>Umweltproblemen</a:t>
            </a:r>
            <a:r>
              <a:rPr lang="en-GB" dirty="0"/>
              <a:t> </a:t>
            </a:r>
            <a:r>
              <a:rPr lang="en-GB" dirty="0" err="1"/>
              <a:t>beitragen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</a:t>
            </a:r>
            <a:endParaRPr lang="en-GB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b="1" dirty="0"/>
              <a:t>Motivation: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Zielgruppe</a:t>
            </a:r>
            <a:r>
              <a:rPr lang="en-GB" dirty="0"/>
              <a:t>: Menschen, die Freude an </a:t>
            </a:r>
            <a:r>
              <a:rPr lang="en-GB" dirty="0" err="1"/>
              <a:t>kreativen</a:t>
            </a:r>
            <a:r>
              <a:rPr lang="en-GB" dirty="0"/>
              <a:t> </a:t>
            </a:r>
            <a:r>
              <a:rPr lang="en-GB" dirty="0" err="1"/>
              <a:t>Projekten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DIY, </a:t>
            </a:r>
            <a:r>
              <a:rPr lang="en-GB" dirty="0" err="1"/>
              <a:t>Dekoration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nachhaltigem</a:t>
            </a:r>
            <a:r>
              <a:rPr lang="en-GB" dirty="0"/>
              <a:t> Design </a:t>
            </a:r>
            <a:r>
              <a:rPr lang="en-GB" dirty="0" err="1"/>
              <a:t>haben</a:t>
            </a:r>
            <a:r>
              <a:rPr lang="en-GB" dirty="0"/>
              <a:t> und </a:t>
            </a:r>
            <a:r>
              <a:rPr lang="en-GB" dirty="0" err="1"/>
              <a:t>ihre</a:t>
            </a:r>
            <a:r>
              <a:rPr lang="en-GB" dirty="0"/>
              <a:t> </a:t>
            </a:r>
            <a:r>
              <a:rPr lang="en-GB" dirty="0" err="1"/>
              <a:t>Lebensräume</a:t>
            </a:r>
            <a:r>
              <a:rPr lang="en-GB" dirty="0"/>
              <a:t> </a:t>
            </a:r>
            <a:r>
              <a:rPr lang="en-GB" dirty="0" err="1"/>
              <a:t>individuell</a:t>
            </a:r>
            <a:r>
              <a:rPr lang="en-GB" dirty="0"/>
              <a:t> gestalten </a:t>
            </a:r>
            <a:r>
              <a:rPr lang="en-GB" dirty="0" err="1"/>
              <a:t>möchten</a:t>
            </a:r>
            <a:r>
              <a:rPr lang="en-GB" dirty="0"/>
              <a:t>.</a:t>
            </a:r>
            <a:endParaRPr lang="en-GB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b="1" dirty="0" err="1"/>
              <a:t>Wünsche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Zielgruppe</a:t>
            </a:r>
            <a:r>
              <a:rPr lang="en-GB" dirty="0"/>
              <a:t>: </a:t>
            </a:r>
            <a:r>
              <a:rPr lang="en-GB" dirty="0" err="1"/>
              <a:t>Verbraucher</a:t>
            </a:r>
            <a:r>
              <a:rPr lang="en-GB" dirty="0"/>
              <a:t>, die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einfachen</a:t>
            </a:r>
            <a:r>
              <a:rPr lang="en-GB" dirty="0"/>
              <a:t>, </a:t>
            </a:r>
            <a:r>
              <a:rPr lang="en-GB" dirty="0" err="1"/>
              <a:t>platzsparenden</a:t>
            </a:r>
            <a:r>
              <a:rPr lang="en-GB" dirty="0"/>
              <a:t> </a:t>
            </a:r>
            <a:r>
              <a:rPr lang="en-GB" dirty="0" err="1"/>
              <a:t>Lösungen</a:t>
            </a:r>
            <a:r>
              <a:rPr lang="en-GB" dirty="0"/>
              <a:t> für den </a:t>
            </a:r>
            <a:r>
              <a:rPr lang="en-GB" dirty="0" err="1"/>
              <a:t>Anbau</a:t>
            </a:r>
            <a:r>
              <a:rPr lang="en-GB" dirty="0"/>
              <a:t> von </a:t>
            </a:r>
            <a:r>
              <a:rPr lang="en-GB" dirty="0" err="1"/>
              <a:t>Pflanzen</a:t>
            </a:r>
            <a:r>
              <a:rPr lang="en-GB" dirty="0"/>
              <a:t> auf </a:t>
            </a:r>
            <a:r>
              <a:rPr lang="en-GB" dirty="0" err="1"/>
              <a:t>kleinem</a:t>
            </a:r>
            <a:r>
              <a:rPr lang="en-GB" dirty="0"/>
              <a:t> Raum </a:t>
            </a:r>
            <a:r>
              <a:rPr lang="en-GB" dirty="0" err="1"/>
              <a:t>sehnen</a:t>
            </a:r>
            <a:r>
              <a:rPr lang="en-GB" dirty="0"/>
              <a:t> und </a:t>
            </a:r>
            <a:r>
              <a:rPr lang="en-GB" dirty="0" err="1"/>
              <a:t>dabei</a:t>
            </a:r>
            <a:r>
              <a:rPr lang="en-GB" dirty="0"/>
              <a:t> Wert auf </a:t>
            </a:r>
            <a:r>
              <a:rPr lang="en-GB" dirty="0" err="1"/>
              <a:t>Ästhetik</a:t>
            </a:r>
            <a:r>
              <a:rPr lang="en-GB" dirty="0"/>
              <a:t> und </a:t>
            </a:r>
            <a:r>
              <a:rPr lang="en-GB" dirty="0" err="1"/>
              <a:t>Funktion</a:t>
            </a:r>
            <a:r>
              <a:rPr lang="en-GB" dirty="0"/>
              <a:t> </a:t>
            </a:r>
            <a:r>
              <a:rPr lang="en-GB" dirty="0" err="1"/>
              <a:t>legen</a:t>
            </a:r>
            <a:r>
              <a:rPr lang="en-GB" dirty="0"/>
              <a:t>.</a:t>
            </a:r>
            <a:endParaRPr lang="en-GB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b="1" dirty="0" err="1"/>
              <a:t>Werte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Zielgruppe</a:t>
            </a:r>
            <a:r>
              <a:rPr lang="en-GB" dirty="0"/>
              <a:t>: </a:t>
            </a:r>
            <a:r>
              <a:rPr lang="en-GB" dirty="0" err="1"/>
              <a:t>Nachhaltigkeitsorientierte</a:t>
            </a:r>
            <a:r>
              <a:rPr lang="en-GB" dirty="0"/>
              <a:t> Menschen, die </a:t>
            </a:r>
            <a:r>
              <a:rPr lang="en-GB" dirty="0" err="1"/>
              <a:t>Umweltbewusstsein</a:t>
            </a:r>
            <a:r>
              <a:rPr lang="en-GB" dirty="0"/>
              <a:t>, </a:t>
            </a:r>
            <a:r>
              <a:rPr lang="en-GB" dirty="0" err="1"/>
              <a:t>soziale</a:t>
            </a:r>
            <a:r>
              <a:rPr lang="en-GB" dirty="0"/>
              <a:t> </a:t>
            </a:r>
            <a:r>
              <a:rPr lang="en-GB" dirty="0" err="1"/>
              <a:t>Verantwortung</a:t>
            </a:r>
            <a:r>
              <a:rPr lang="en-GB" dirty="0"/>
              <a:t> und </a:t>
            </a:r>
            <a:r>
              <a:rPr lang="en-GB" dirty="0" err="1"/>
              <a:t>Ressourcenschonung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zentrale</a:t>
            </a:r>
            <a:r>
              <a:rPr lang="en-GB" dirty="0"/>
              <a:t>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betrachten</a:t>
            </a:r>
            <a:r>
              <a:rPr lang="en-GB" dirty="0"/>
              <a:t>.</a:t>
            </a:r>
            <a:endParaRPr lang="en-GB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b="1" dirty="0" err="1"/>
              <a:t>Lebensstil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Zielgruppe</a:t>
            </a:r>
            <a:r>
              <a:rPr lang="en-GB" dirty="0"/>
              <a:t>: </a:t>
            </a:r>
            <a:r>
              <a:rPr lang="en-GB" dirty="0" err="1"/>
              <a:t>Stadtbewohner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modernen</a:t>
            </a:r>
            <a:r>
              <a:rPr lang="en-GB" dirty="0"/>
              <a:t>, </a:t>
            </a:r>
            <a:r>
              <a:rPr lang="en-GB" dirty="0" err="1"/>
              <a:t>urbanen</a:t>
            </a:r>
            <a:r>
              <a:rPr lang="en-GB" dirty="0"/>
              <a:t> </a:t>
            </a:r>
            <a:r>
              <a:rPr lang="en-GB" dirty="0" err="1"/>
              <a:t>Lebensstil</a:t>
            </a:r>
            <a:r>
              <a:rPr lang="en-GB" dirty="0"/>
              <a:t>, die innovative und </a:t>
            </a:r>
            <a:r>
              <a:rPr lang="en-GB" dirty="0" err="1"/>
              <a:t>umweltfreundliche</a:t>
            </a:r>
            <a:r>
              <a:rPr lang="en-GB" dirty="0"/>
              <a:t> </a:t>
            </a:r>
            <a:r>
              <a:rPr lang="en-GB" dirty="0" err="1"/>
              <a:t>Ansätze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Verbesserung</a:t>
            </a:r>
            <a:r>
              <a:rPr lang="en-GB" dirty="0"/>
              <a:t> </a:t>
            </a:r>
            <a:r>
              <a:rPr lang="en-GB" dirty="0" err="1"/>
              <a:t>ihrer</a:t>
            </a:r>
            <a:r>
              <a:rPr lang="en-GB" dirty="0"/>
              <a:t> </a:t>
            </a:r>
            <a:r>
              <a:rPr lang="en-GB" dirty="0" err="1"/>
              <a:t>Lebensqualität</a:t>
            </a:r>
            <a:r>
              <a:rPr lang="en-GB" dirty="0"/>
              <a:t> </a:t>
            </a:r>
            <a:r>
              <a:rPr lang="en-GB" dirty="0" err="1"/>
              <a:t>suchen</a:t>
            </a:r>
            <a:r>
              <a:rPr lang="en-GB" dirty="0"/>
              <a:t>.</a:t>
            </a:r>
            <a:endParaRPr lang="en-GB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  <a:p>
            <a:endParaRPr lang="en-GB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C7E36-8AB7-4D0C-9331-555E25DB045C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1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6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7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6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3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68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3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789" r:id="rId5"/>
    <p:sldLayoutId id="2147483795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18" Type="http://schemas.microsoft.com/office/2007/relationships/diagramDrawing" Target="../diagrams/drawing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17" Type="http://schemas.openxmlformats.org/officeDocument/2006/relationships/diagramColors" Target="../diagrams/colors7.xml"/><Relationship Id="rId2" Type="http://schemas.openxmlformats.org/officeDocument/2006/relationships/notesSlide" Target="../notesSlides/notesSlide17.xm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5" Type="http://schemas.openxmlformats.org/officeDocument/2006/relationships/diagramLayout" Target="../diagrams/layout7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18" Type="http://schemas.microsoft.com/office/2007/relationships/diagramDrawing" Target="../diagrams/drawing10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17" Type="http://schemas.openxmlformats.org/officeDocument/2006/relationships/diagramColors" Target="../diagrams/colors10.xml"/><Relationship Id="rId2" Type="http://schemas.openxmlformats.org/officeDocument/2006/relationships/notesSlide" Target="../notesSlides/notesSlide18.xml"/><Relationship Id="rId16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5" Type="http://schemas.openxmlformats.org/officeDocument/2006/relationships/diagramLayout" Target="../diagrams/layout10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Relationship Id="rId14" Type="http://schemas.openxmlformats.org/officeDocument/2006/relationships/diagramData" Target="../diagrams/data10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18" Type="http://schemas.microsoft.com/office/2007/relationships/diagramDrawing" Target="../diagrams/drawing1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1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6" Type="http://schemas.openxmlformats.org/officeDocument/2006/relationships/diagramQuickStyle" Target="../diagrams/quickStyl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5" Type="http://schemas.openxmlformats.org/officeDocument/2006/relationships/diagramLayout" Target="../diagrams/layout13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Relationship Id="rId14" Type="http://schemas.openxmlformats.org/officeDocument/2006/relationships/diagramData" Target="../diagrams/data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9D879A56-BA4A-47BE-B8EA-643910D69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68E7D62B-6F82-4DD0-9764-C143AEAAC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3249" y="1632379"/>
            <a:ext cx="5716338" cy="30427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3600">
                <a:ea typeface="+mj-lt"/>
                <a:cs typeface="+mj-lt"/>
              </a:rPr>
              <a:t>Projektarbeit</a:t>
            </a:r>
            <a:br>
              <a:rPr lang="en-GB" sz="3600">
                <a:ea typeface="+mj-lt"/>
                <a:cs typeface="+mj-lt"/>
              </a:rPr>
            </a:br>
            <a:r>
              <a:rPr lang="en-GB" sz="3600">
                <a:ea typeface="+mj-lt"/>
                <a:cs typeface="+mj-lt"/>
              </a:rPr>
              <a:t> Kundenservice </a:t>
            </a:r>
            <a:br>
              <a:rPr lang="en-GB" sz="3600">
                <a:ea typeface="+mj-lt"/>
                <a:cs typeface="+mj-lt"/>
              </a:rPr>
            </a:br>
            <a:r>
              <a:rPr lang="en-GB" sz="3600">
                <a:ea typeface="+mj-lt"/>
                <a:cs typeface="+mj-lt"/>
              </a:rPr>
              <a:t>mit CRM</a:t>
            </a:r>
            <a:endParaRPr lang="en-US" sz="3600"/>
          </a:p>
          <a:p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3786" y="4682062"/>
            <a:ext cx="5355264" cy="950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 err="1">
                <a:latin typeface="Century Schoolbook"/>
              </a:rPr>
              <a:t>Nurdan</a:t>
            </a:r>
            <a:r>
              <a:rPr lang="en-GB" b="1" dirty="0">
                <a:latin typeface="Century Schoolbook"/>
              </a:rPr>
              <a:t> Cakir</a:t>
            </a:r>
          </a:p>
        </p:txBody>
      </p:sp>
      <p:pic>
        <p:nvPicPr>
          <p:cNvPr id="6" name="Picture 5" descr="Isolated twigs and flowers on a white surface">
            <a:extLst>
              <a:ext uri="{FF2B5EF4-FFF2-40B4-BE49-F238E27FC236}">
                <a16:creationId xmlns:a16="http://schemas.microsoft.com/office/drawing/2014/main" id="{B2EED957-5B67-7C79-0CB4-C341239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4" r="22814" b="-2"/>
          <a:stretch/>
        </p:blipFill>
        <p:spPr>
          <a:xfrm>
            <a:off x="616737" y="621793"/>
            <a:ext cx="4376501" cy="5614416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9C283B92-B6AF-4FE0-AF35-F51A6790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B60A8CB-176B-4FD6-AD24-9D98027E5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171CA5D-A004-471D-81F2-0B1381DE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82D131-57BB-442B-BD9B-8F06D2B23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7BBDB-C51B-F8E4-AC1E-92C8944B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r>
              <a:rPr lang="en-GB" sz="2800" err="1"/>
              <a:t>Auswahlkriterien</a:t>
            </a:r>
            <a:r>
              <a:rPr lang="en-GB" sz="2800" dirty="0"/>
              <a:t> </a:t>
            </a:r>
            <a:r>
              <a:rPr lang="en-GB" sz="2800" dirty="0" err="1"/>
              <a:t>zur</a:t>
            </a:r>
            <a:r>
              <a:rPr lang="en-GB" sz="2800" dirty="0"/>
              <a:t> </a:t>
            </a:r>
            <a:r>
              <a:rPr lang="en-GB" sz="2800" dirty="0" err="1"/>
              <a:t>Zielgruppendefinition</a:t>
            </a:r>
            <a:endParaRPr lang="en-US" sz="2800" dirty="0" err="1"/>
          </a:p>
          <a:p>
            <a:pPr algn="ctr"/>
            <a:endParaRPr lang="en-GB" sz="4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Zielgruppendefinition in der Anleitung - tecteam Gesellschaft für ...">
            <a:extLst>
              <a:ext uri="{FF2B5EF4-FFF2-40B4-BE49-F238E27FC236}">
                <a16:creationId xmlns:a16="http://schemas.microsoft.com/office/drawing/2014/main" id="{2BE3398D-2122-AF19-2368-A0446A9B9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1882" y="1182807"/>
            <a:ext cx="3808269" cy="31525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47F98-9242-48D7-B37A-06D4B9272CC5}"/>
              </a:ext>
            </a:extLst>
          </p:cNvPr>
          <p:cNvSpPr txBox="1"/>
          <p:nvPr/>
        </p:nvSpPr>
        <p:spPr>
          <a:xfrm>
            <a:off x="5921829" y="439387"/>
            <a:ext cx="522712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entury Schoolbook"/>
                <a:ea typeface="Calibri"/>
                <a:cs typeface="Calibri"/>
              </a:rPr>
              <a:t>1. </a:t>
            </a:r>
            <a:r>
              <a:rPr lang="en-GB" b="1" dirty="0" err="1">
                <a:latin typeface="Century Schoolbook"/>
                <a:ea typeface="Calibri"/>
                <a:cs typeface="Calibri"/>
              </a:rPr>
              <a:t>Demografische</a:t>
            </a:r>
            <a:r>
              <a:rPr lang="en-GB" b="1" dirty="0">
                <a:latin typeface="Century Schoolbook"/>
                <a:ea typeface="Calibri"/>
                <a:cs typeface="Calibri"/>
              </a:rPr>
              <a:t> </a:t>
            </a:r>
            <a:r>
              <a:rPr lang="en-GB" b="1" dirty="0" err="1">
                <a:latin typeface="Century Schoolbook"/>
                <a:ea typeface="Calibri"/>
                <a:cs typeface="Calibri"/>
              </a:rPr>
              <a:t>Merkmale</a:t>
            </a:r>
            <a:endParaRPr lang="en-GB" b="1" dirty="0">
              <a:latin typeface="Century Schoolbook"/>
              <a:ea typeface="Calibri"/>
              <a:cs typeface="Calibri"/>
            </a:endParaRPr>
          </a:p>
          <a:p>
            <a:endParaRPr lang="en-GB" b="1" dirty="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Alter</a:t>
            </a:r>
            <a:endParaRPr lang="en-GB" sz="1600" dirty="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25–45 Jahre (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junge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Erwachsene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)</a:t>
            </a:r>
          </a:p>
          <a:p>
            <a:pPr marL="285750" indent="-285750">
              <a:buFont typeface="Wingdings"/>
              <a:buChar char="ü"/>
            </a:pP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Weitere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relevante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Altersgruppen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: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Senioren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(55+)</a:t>
            </a:r>
          </a:p>
          <a:p>
            <a:endParaRPr lang="en-US" sz="1600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sz="1600" b="1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Geschlecht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Männer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und Frauen </a:t>
            </a:r>
            <a:r>
              <a:rPr lang="en-US" sz="16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gleichermaßen</a:t>
            </a:r>
            <a:endParaRPr lang="en-US" sz="1600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endParaRPr lang="en-US" sz="1600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sz="1600" b="1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Familienstand</a:t>
            </a:r>
          </a:p>
          <a:p>
            <a:pPr marL="285750" indent="-285750">
              <a:buFont typeface="Wingdings"/>
              <a:buChar char="ü"/>
            </a:pP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Singles,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Paare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und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junge</a:t>
            </a:r>
            <a:r>
              <a:rPr lang="en-US" sz="16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Familien</a:t>
            </a:r>
            <a:endParaRPr lang="en-US" sz="16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endParaRPr lang="en-GB" b="1" dirty="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A logo with green leaves&#10;&#10;AI-generated content may be incorrect.">
            <a:extLst>
              <a:ext uri="{FF2B5EF4-FFF2-40B4-BE49-F238E27FC236}">
                <a16:creationId xmlns:a16="http://schemas.microsoft.com/office/drawing/2014/main" id="{7A0D2128-2DB6-08DC-8261-89D05ADD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  <p:pic>
        <p:nvPicPr>
          <p:cNvPr id="11" name="Picture 10" descr="Zielgruppendefinition: Wie definiere ich meine Zielgruppe? | SIO">
            <a:extLst>
              <a:ext uri="{FF2B5EF4-FFF2-40B4-BE49-F238E27FC236}">
                <a16:creationId xmlns:a16="http://schemas.microsoft.com/office/drawing/2014/main" id="{E711729B-7A3F-CF64-F67E-529F5D3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7" r="170" b="12558"/>
          <a:stretch/>
        </p:blipFill>
        <p:spPr>
          <a:xfrm>
            <a:off x="5921829" y="3660020"/>
            <a:ext cx="5807702" cy="2771763"/>
          </a:xfrm>
          <a:prstGeom prst="rect">
            <a:avLst/>
          </a:prstGeom>
        </p:spPr>
      </p:pic>
      <p:pic>
        <p:nvPicPr>
          <p:cNvPr id="13" name="Picture 12" descr="Zielgruppe definieren – potenzielle Kunden identifizieren">
            <a:extLst>
              <a:ext uri="{FF2B5EF4-FFF2-40B4-BE49-F238E27FC236}">
                <a16:creationId xmlns:a16="http://schemas.microsoft.com/office/drawing/2014/main" id="{0D1B9B49-0560-9086-5123-7CAAB592C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36" y="804238"/>
            <a:ext cx="3802081" cy="37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88131-EDFB-5BDE-09B3-2CB3202B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</a:br>
            <a:br>
              <a:rPr lang="en-GB" sz="2800">
                <a:latin typeface="Century Schoolbook"/>
                <a:ea typeface="Calibri"/>
                <a:cs typeface="Calibri"/>
              </a:rPr>
            </a:br>
            <a:br>
              <a:rPr lang="en-GB" sz="2800">
                <a:latin typeface="Century Schoolbook"/>
                <a:ea typeface="Calibri"/>
                <a:cs typeface="Calibri"/>
              </a:rPr>
            </a:br>
            <a:br>
              <a:rPr lang="en-GB" sz="2800">
                <a:latin typeface="Century Schoolbook"/>
                <a:ea typeface="Calibri"/>
                <a:cs typeface="Calibri"/>
              </a:rPr>
            </a:br>
            <a:r>
              <a:rPr lang="en-GB" sz="2800" err="1">
                <a:solidFill>
                  <a:srgbClr val="262626"/>
                </a:solidFill>
                <a:latin typeface="Century Schoolbook"/>
                <a:ea typeface="Calibri"/>
                <a:cs typeface="Calibri"/>
              </a:rPr>
              <a:t>Auswahlkriterien</a:t>
            </a:r>
            <a:r>
              <a:rPr lang="en-GB" sz="2800">
                <a:solidFill>
                  <a:srgbClr val="262626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GB" sz="2800" err="1">
                <a:solidFill>
                  <a:srgbClr val="262626"/>
                </a:solidFill>
                <a:latin typeface="Century Schoolbook"/>
                <a:ea typeface="Calibri"/>
                <a:cs typeface="Calibri"/>
              </a:rPr>
              <a:t>zur</a:t>
            </a:r>
            <a:r>
              <a:rPr lang="en-GB" sz="2800">
                <a:solidFill>
                  <a:srgbClr val="262626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GB" sz="2800" err="1">
                <a:solidFill>
                  <a:srgbClr val="262626"/>
                </a:solidFill>
                <a:latin typeface="Century Schoolbook"/>
                <a:ea typeface="Calibri"/>
                <a:cs typeface="Calibri"/>
              </a:rPr>
              <a:t>Zielgruppendefinition</a:t>
            </a:r>
            <a:endParaRPr lang="en-US" sz="2800">
              <a:latin typeface="Century Schoolbook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CB6E-7300-B442-C9AA-F78397A8B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643" y="946312"/>
            <a:ext cx="4880408" cy="548987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b="1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2000" b="1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>
                <a:latin typeface="Century Schoolbook"/>
                <a:ea typeface="Calibri"/>
                <a:cs typeface="Calibri"/>
              </a:rPr>
              <a:t>2. </a:t>
            </a:r>
            <a:r>
              <a:rPr lang="en-GB" sz="2000" b="1" dirty="0" err="1">
                <a:latin typeface="Century Schoolbook"/>
                <a:ea typeface="Calibri"/>
                <a:cs typeface="Calibri"/>
              </a:rPr>
              <a:t>Sozioökonomische</a:t>
            </a:r>
            <a:r>
              <a:rPr lang="en-GB" sz="2000" b="1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2000" b="1" dirty="0" err="1">
                <a:latin typeface="Century Schoolbook"/>
                <a:ea typeface="Calibri"/>
                <a:cs typeface="Calibri"/>
              </a:rPr>
              <a:t>Merkmale</a:t>
            </a:r>
            <a:r>
              <a:rPr lang="en-GB" sz="2000" b="1" dirty="0">
                <a:latin typeface="Century Schoolbook"/>
                <a:ea typeface="Calibri"/>
                <a:cs typeface="Calibri"/>
              </a:rPr>
              <a:t>:</a:t>
            </a:r>
            <a:endParaRPr lang="en-GB" sz="20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r>
              <a:rPr lang="en-US" sz="1800" b="1" dirty="0" err="1">
                <a:latin typeface="Century Schoolbook"/>
                <a:ea typeface="Calibri"/>
                <a:cs typeface="Calibri"/>
              </a:rPr>
              <a:t>Einkommen</a:t>
            </a:r>
            <a:endParaRPr lang="en-US" sz="1800" b="1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Wingdings" pitchFamily="18" charset="0"/>
              <a:buChar char="ü"/>
            </a:pPr>
            <a:r>
              <a:rPr lang="en-US" sz="1800" dirty="0" err="1">
                <a:latin typeface="Century Schoolbook"/>
                <a:ea typeface="Calibri"/>
                <a:cs typeface="Calibri"/>
              </a:rPr>
              <a:t>Mittleres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bis </a:t>
            </a:r>
            <a:r>
              <a:rPr lang="en-US" sz="1800" dirty="0" err="1">
                <a:latin typeface="Century Schoolbook"/>
                <a:ea typeface="Calibri"/>
                <a:cs typeface="Calibri"/>
              </a:rPr>
              <a:t>höheres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</a:t>
            </a:r>
            <a:r>
              <a:rPr lang="en-US" sz="1800" dirty="0" err="1">
                <a:latin typeface="Century Schoolbook"/>
                <a:ea typeface="Calibri"/>
                <a:cs typeface="Calibri"/>
              </a:rPr>
              <a:t>Einkommensniveau</a:t>
            </a:r>
            <a:endParaRPr lang="en-US" sz="18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800" b="1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entury Schoolbook"/>
                <a:ea typeface="Calibri"/>
                <a:cs typeface="Calibri"/>
              </a:rPr>
              <a:t>Bildungsniveau</a:t>
            </a:r>
            <a:endParaRPr lang="en-US" sz="1800" b="1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Wingdings" pitchFamily="18" charset="0"/>
              <a:buChar char="ü"/>
            </a:pPr>
            <a:r>
              <a:rPr lang="en-US" sz="1800" dirty="0">
                <a:latin typeface="Century Schoolbook"/>
                <a:ea typeface="Calibri"/>
                <a:cs typeface="Calibri"/>
              </a:rPr>
              <a:t>Gut </a:t>
            </a:r>
            <a:r>
              <a:rPr lang="en-US" sz="1800" dirty="0" err="1">
                <a:latin typeface="Century Schoolbook"/>
                <a:ea typeface="Calibri"/>
                <a:cs typeface="Calibri"/>
              </a:rPr>
              <a:t>gebildete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Menschen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Wingdings" pitchFamily="18" charset="0"/>
              <a:buChar char="ü"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r>
              <a:rPr lang="en-US" sz="1800" b="1" err="1">
                <a:latin typeface="Century Schoolbook"/>
                <a:ea typeface="Calibri"/>
                <a:cs typeface="Calibri"/>
              </a:rPr>
              <a:t>Beruf</a:t>
            </a:r>
            <a:endParaRPr lang="en-US" sz="1800" b="1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18" charset="0"/>
              <a:buChar char="ü"/>
            </a:pPr>
            <a:r>
              <a:rPr lang="en-US" sz="1800" dirty="0">
                <a:latin typeface="Century Schoolbook"/>
                <a:ea typeface="+mn-lt"/>
                <a:cs typeface="+mn-lt"/>
              </a:rPr>
              <a:t>Kreative, </a:t>
            </a:r>
            <a:r>
              <a:rPr lang="en-US" sz="1800" dirty="0" err="1">
                <a:latin typeface="Century Schoolbook"/>
                <a:ea typeface="+mn-lt"/>
                <a:cs typeface="+mn-lt"/>
              </a:rPr>
              <a:t>Akademiker</a:t>
            </a:r>
            <a:r>
              <a:rPr lang="en-US" sz="1800" dirty="0">
                <a:latin typeface="Century Schoolbook"/>
                <a:ea typeface="+mn-lt"/>
                <a:cs typeface="+mn-lt"/>
              </a:rPr>
              <a:t> und </a:t>
            </a:r>
            <a:r>
              <a:rPr lang="en-US" sz="1800" dirty="0" err="1">
                <a:latin typeface="Century Schoolbook"/>
                <a:ea typeface="+mn-lt"/>
                <a:cs typeface="+mn-lt"/>
              </a:rPr>
              <a:t>Umweltbewusste</a:t>
            </a:r>
            <a:r>
              <a:rPr lang="en-US" sz="1800" dirty="0">
                <a:latin typeface="Century Schoolbook"/>
                <a:ea typeface="+mn-lt"/>
                <a:cs typeface="+mn-lt"/>
              </a:rPr>
              <a:t> (z. B. </a:t>
            </a:r>
            <a:r>
              <a:rPr lang="en-US" sz="1800" dirty="0" err="1">
                <a:latin typeface="Century Schoolbook"/>
                <a:ea typeface="+mn-lt"/>
                <a:cs typeface="+mn-lt"/>
              </a:rPr>
              <a:t>Architekten</a:t>
            </a:r>
            <a:r>
              <a:rPr lang="en-US" sz="1800" dirty="0">
                <a:latin typeface="Century Schoolbook"/>
                <a:ea typeface="+mn-lt"/>
                <a:cs typeface="+mn-lt"/>
              </a:rPr>
              <a:t>, Designer, Lehrer)</a:t>
            </a:r>
            <a:endParaRPr lang="en-US" dirty="0">
              <a:latin typeface="Century Schoolbook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Wingdings" pitchFamily="18" charset="0"/>
              <a:buChar char="ü"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Wingdings" pitchFamily="18" charset="0"/>
              <a:buChar char="ü"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Wingdings" pitchFamily="18" charset="0"/>
              <a:buChar char="ü"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</p:txBody>
      </p:sp>
      <p:pic>
        <p:nvPicPr>
          <p:cNvPr id="5" name="Content Placeholder 3" descr="Zielgruppendefinition in der Anleitung - tecteam Gesellschaft für ...">
            <a:extLst>
              <a:ext uri="{FF2B5EF4-FFF2-40B4-BE49-F238E27FC236}">
                <a16:creationId xmlns:a16="http://schemas.microsoft.com/office/drawing/2014/main" id="{0D292D67-698F-7BAF-B0B9-2F7318E2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2" y="1252079"/>
            <a:ext cx="3808269" cy="3221847"/>
          </a:xfrm>
          <a:prstGeom prst="rect">
            <a:avLst/>
          </a:prstGeom>
        </p:spPr>
      </p:pic>
      <p:pic>
        <p:nvPicPr>
          <p:cNvPr id="7" name="Picture 6" descr="A logo with green leaves&#10;&#10;AI-generated content may be incorrect.">
            <a:extLst>
              <a:ext uri="{FF2B5EF4-FFF2-40B4-BE49-F238E27FC236}">
                <a16:creationId xmlns:a16="http://schemas.microsoft.com/office/drawing/2014/main" id="{4EA7D812-9842-BB14-B4FE-88C0F18D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  <p:pic>
        <p:nvPicPr>
          <p:cNvPr id="9" name="Picture 8" descr="Zielgruppenanalyse | Zielgruppe verstehen lernen">
            <a:extLst>
              <a:ext uri="{FF2B5EF4-FFF2-40B4-BE49-F238E27FC236}">
                <a16:creationId xmlns:a16="http://schemas.microsoft.com/office/drawing/2014/main" id="{A00CF317-DBCB-37C8-F69A-2A9A7B23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923" t="-127" r="49947" b="49388"/>
          <a:stretch/>
        </p:blipFill>
        <p:spPr>
          <a:xfrm>
            <a:off x="9555349" y="4453335"/>
            <a:ext cx="2182729" cy="19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8A765-43E7-BEF0-70AD-74ED0B95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r>
              <a:rPr lang="en-GB" sz="2500" err="1"/>
              <a:t>Auswahlkriterien</a:t>
            </a:r>
            <a:r>
              <a:rPr lang="en-GB" sz="2500"/>
              <a:t> </a:t>
            </a:r>
            <a:r>
              <a:rPr lang="en-GB" sz="2500" err="1"/>
              <a:t>zur</a:t>
            </a:r>
            <a:r>
              <a:rPr lang="en-GB" sz="2500"/>
              <a:t> </a:t>
            </a:r>
            <a:r>
              <a:rPr lang="en-GB" sz="2500" err="1"/>
              <a:t>Zielgruppendefinition</a:t>
            </a:r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Illustration Des Zielgruppen-Konzeptes 3d Stock Abbildung ...">
            <a:extLst>
              <a:ext uri="{FF2B5EF4-FFF2-40B4-BE49-F238E27FC236}">
                <a16:creationId xmlns:a16="http://schemas.microsoft.com/office/drawing/2014/main" id="{19CB3056-0FF3-54F2-3605-6563ECDFD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571" y="1183949"/>
            <a:ext cx="3808270" cy="323659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79657-0BAA-6AB9-FB75-153766992182}"/>
              </a:ext>
            </a:extLst>
          </p:cNvPr>
          <p:cNvSpPr txBox="1"/>
          <p:nvPr/>
        </p:nvSpPr>
        <p:spPr>
          <a:xfrm>
            <a:off x="5922817" y="438726"/>
            <a:ext cx="5398655" cy="4193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entury Schoolbook"/>
                <a:ea typeface="Calibri"/>
                <a:cs typeface="Calibri"/>
              </a:rPr>
              <a:t>3. </a:t>
            </a:r>
            <a:r>
              <a:rPr lang="en-GB" b="1" err="1">
                <a:latin typeface="Century Schoolbook"/>
                <a:ea typeface="Calibri"/>
                <a:cs typeface="Calibri"/>
              </a:rPr>
              <a:t>Psychografische</a:t>
            </a:r>
            <a:r>
              <a:rPr lang="en-GB" b="1" dirty="0">
                <a:latin typeface="Century Schoolbook"/>
                <a:ea typeface="Calibri"/>
                <a:cs typeface="Calibri"/>
              </a:rPr>
              <a:t> </a:t>
            </a:r>
            <a:r>
              <a:rPr lang="en-GB" b="1" err="1">
                <a:latin typeface="Century Schoolbook"/>
                <a:ea typeface="Calibri"/>
                <a:cs typeface="Calibri"/>
              </a:rPr>
              <a:t>Merkmale</a:t>
            </a:r>
            <a:r>
              <a:rPr lang="en-GB" b="1" dirty="0">
                <a:latin typeface="Century Schoolbook"/>
                <a:ea typeface="Calibri"/>
                <a:cs typeface="Calibri"/>
              </a:rPr>
              <a:t>:</a:t>
            </a:r>
            <a:endParaRPr lang="en-US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endParaRPr lang="en-GB" b="1" dirty="0">
              <a:latin typeface="Century Schoolbook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1600" b="1" dirty="0">
                <a:latin typeface="Century Schoolbook"/>
                <a:ea typeface="Calibri"/>
                <a:cs typeface="Calibri"/>
              </a:rPr>
              <a:t>Meinung</a:t>
            </a:r>
            <a:endParaRPr lang="en-GB" sz="1600" dirty="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>
              <a:spcAft>
                <a:spcPts val="300"/>
              </a:spcAft>
              <a:buFont typeface="Wingdings"/>
              <a:buChar char="ü"/>
            </a:pPr>
            <a:r>
              <a:rPr lang="en-GB" sz="1600" err="1">
                <a:latin typeface="Century Schoolbook"/>
                <a:ea typeface="+mn-lt"/>
                <a:cs typeface="+mn-lt"/>
              </a:rPr>
              <a:t>Personen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, die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Eigenanbau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und Urban Gardening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als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Beitrag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zu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Umweltlösungen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sehen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GB" sz="1600" b="1" dirty="0">
                <a:latin typeface="Century Schoolbook"/>
                <a:ea typeface="Calibri"/>
                <a:cs typeface="Calibri"/>
              </a:rPr>
              <a:t>Motivation</a:t>
            </a:r>
            <a:endParaRPr lang="en-GB" sz="16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>
              <a:spcAft>
                <a:spcPts val="300"/>
              </a:spcAft>
              <a:buFont typeface="Wingdings"/>
              <a:buChar char="ü"/>
            </a:pPr>
            <a:r>
              <a:rPr lang="en-GB" sz="1600" dirty="0">
                <a:latin typeface="Century Schoolbook"/>
                <a:ea typeface="Calibri"/>
                <a:cs typeface="Calibri"/>
              </a:rPr>
              <a:t>Menschen, die Freude an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kreativen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Projekten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individuell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gestalten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möchten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.</a:t>
            </a:r>
            <a:endParaRPr lang="en-GB" sz="1600" dirty="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1600" b="1" err="1">
                <a:latin typeface="Century Schoolbook"/>
                <a:ea typeface="Calibri"/>
                <a:cs typeface="Calibri"/>
              </a:rPr>
              <a:t>Wünsche</a:t>
            </a:r>
            <a:endParaRPr lang="en-GB" sz="1600" b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>
              <a:spcAft>
                <a:spcPts val="300"/>
              </a:spcAft>
              <a:buFont typeface="Wingdings"/>
              <a:buChar char="ü"/>
            </a:pPr>
            <a:r>
              <a:rPr lang="en-GB" sz="1600" err="1">
                <a:latin typeface="Century Schoolbook"/>
                <a:ea typeface="Calibri"/>
                <a:cs typeface="Calibri"/>
              </a:rPr>
              <a:t>Verbraucher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, 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dabei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Wert auf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Ästhetik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und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Funktion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legen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.</a:t>
            </a:r>
            <a:endParaRPr lang="en-GB" sz="1600" dirty="0" err="1">
              <a:latin typeface="Century Schoolbook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1600" b="1" err="1">
                <a:latin typeface="Century Schoolbook"/>
                <a:ea typeface="Calibri"/>
                <a:cs typeface="Calibri"/>
              </a:rPr>
              <a:t>Werte</a:t>
            </a:r>
            <a:endParaRPr lang="en-GB" sz="1600" b="1" dirty="0" err="1">
              <a:latin typeface="Century Schoolbook"/>
              <a:ea typeface="Calibri"/>
              <a:cs typeface="Calibri"/>
            </a:endParaRPr>
          </a:p>
          <a:p>
            <a:pPr marL="285750">
              <a:spcAft>
                <a:spcPts val="300"/>
              </a:spcAft>
              <a:buFont typeface="Wingdings"/>
              <a:buChar char="ü"/>
            </a:pPr>
            <a:r>
              <a:rPr lang="en-GB" sz="1600" err="1">
                <a:latin typeface="Century Schoolbook"/>
                <a:ea typeface="Calibri"/>
                <a:cs typeface="Calibri"/>
              </a:rPr>
              <a:t>Nachhaltigkeitsorientierte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Menschen</a:t>
            </a:r>
          </a:p>
          <a:p>
            <a:pPr>
              <a:spcAft>
                <a:spcPts val="300"/>
              </a:spcAft>
            </a:pPr>
            <a:r>
              <a:rPr lang="en-GB" sz="1600" b="1" err="1">
                <a:latin typeface="Century Schoolbook"/>
                <a:ea typeface="Calibri"/>
                <a:cs typeface="Calibri"/>
              </a:rPr>
              <a:t>Lebensstil</a:t>
            </a:r>
            <a:endParaRPr lang="en-GB" sz="1600" b="1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r>
              <a:rPr lang="en-GB" sz="1600" err="1">
                <a:latin typeface="Century Schoolbook"/>
                <a:ea typeface="Calibri"/>
                <a:cs typeface="Calibri"/>
              </a:rPr>
              <a:t>Stadtbewohner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mit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einem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modernen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Lebensstil</a:t>
            </a:r>
            <a:endParaRPr lang="en-GB" sz="1600">
              <a:latin typeface="Century Schoolbook"/>
              <a:ea typeface="Calibri"/>
              <a:cs typeface="Calibri"/>
            </a:endParaRPr>
          </a:p>
        </p:txBody>
      </p:sp>
      <p:pic>
        <p:nvPicPr>
          <p:cNvPr id="6" name="Picture 5" descr="Einführung: Sozialwirtschaft und Soziale Organisationen · Grundlagen ...">
            <a:extLst>
              <a:ext uri="{FF2B5EF4-FFF2-40B4-BE49-F238E27FC236}">
                <a16:creationId xmlns:a16="http://schemas.microsoft.com/office/drawing/2014/main" id="{E1501F74-13D0-160F-FAC9-FD97DCB2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23" t="-300" r="24566" b="48207"/>
          <a:stretch/>
        </p:blipFill>
        <p:spPr>
          <a:xfrm>
            <a:off x="9131466" y="4703663"/>
            <a:ext cx="2609029" cy="1720103"/>
          </a:xfrm>
          <a:prstGeom prst="rect">
            <a:avLst/>
          </a:prstGeom>
        </p:spPr>
      </p:pic>
      <p:pic>
        <p:nvPicPr>
          <p:cNvPr id="9" name="Picture 8" descr="A logo with green leaves&#10;&#10;AI-generated content may be incorrect.">
            <a:extLst>
              <a:ext uri="{FF2B5EF4-FFF2-40B4-BE49-F238E27FC236}">
                <a16:creationId xmlns:a16="http://schemas.microsoft.com/office/drawing/2014/main" id="{6E20FA47-D2D6-E2C0-D77A-FBFDF725A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4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B8FF8-D8C5-CDEF-DEEC-41B5A6F1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br>
              <a:rPr lang="en-GB" sz="2500"/>
            </a:br>
            <a:r>
              <a:rPr lang="en-GB" sz="2500"/>
              <a:t>Auswahlkriterien </a:t>
            </a:r>
            <a:r>
              <a:rPr lang="en-GB" sz="2500" err="1"/>
              <a:t>zur</a:t>
            </a:r>
            <a:r>
              <a:rPr lang="en-GB" sz="2500"/>
              <a:t> </a:t>
            </a:r>
            <a:r>
              <a:rPr lang="en-GB" sz="2500" err="1"/>
              <a:t>Zielgruppendefinition</a:t>
            </a:r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Wie definiere ich meine Zielgruppe? Anleitung &amp; Tipps">
            <a:extLst>
              <a:ext uri="{FF2B5EF4-FFF2-40B4-BE49-F238E27FC236}">
                <a16:creationId xmlns:a16="http://schemas.microsoft.com/office/drawing/2014/main" id="{7BDE2E02-3242-B871-65E1-0A1BEC4BA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70847" t="-122" b="48173"/>
          <a:stretch/>
        </p:blipFill>
        <p:spPr>
          <a:xfrm>
            <a:off x="9405792" y="4530933"/>
            <a:ext cx="2321785" cy="1673492"/>
          </a:xfrm>
        </p:spPr>
      </p:pic>
      <p:pic>
        <p:nvPicPr>
          <p:cNvPr id="5" name="Picture 4" descr="Zielgruppenanalyse: Anleitung mit Methoden, Beispielen &amp; Tipps">
            <a:extLst>
              <a:ext uri="{FF2B5EF4-FFF2-40B4-BE49-F238E27FC236}">
                <a16:creationId xmlns:a16="http://schemas.microsoft.com/office/drawing/2014/main" id="{2AC518D4-98C5-170C-6898-D633C1552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37" y="1186873"/>
            <a:ext cx="3805381" cy="3110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74F0E-9314-8CFA-9AFD-F677FE473704}"/>
              </a:ext>
            </a:extLst>
          </p:cNvPr>
          <p:cNvSpPr txBox="1"/>
          <p:nvPr/>
        </p:nvSpPr>
        <p:spPr>
          <a:xfrm>
            <a:off x="5921829" y="508660"/>
            <a:ext cx="5801096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Century Schoolbook"/>
                <a:ea typeface="Calibri"/>
                <a:cs typeface="Calibri"/>
              </a:rPr>
              <a:t>4. </a:t>
            </a:r>
            <a:r>
              <a:rPr lang="en-GB" sz="2000" b="1" dirty="0" err="1">
                <a:latin typeface="Century Schoolbook"/>
                <a:ea typeface="Calibri"/>
                <a:cs typeface="Calibri"/>
              </a:rPr>
              <a:t>Kaufverhalten</a:t>
            </a:r>
            <a:endParaRPr lang="en-GB" sz="2000" dirty="0">
              <a:latin typeface="Century Schoolbook"/>
              <a:ea typeface="Calibri"/>
              <a:cs typeface="Calibri"/>
            </a:endParaRPr>
          </a:p>
          <a:p>
            <a:endParaRPr lang="en-GB" sz="2000" b="1" dirty="0">
              <a:latin typeface="Century Schoolbook"/>
              <a:ea typeface="Calibri"/>
              <a:cs typeface="Calibri"/>
            </a:endParaRPr>
          </a:p>
          <a:p>
            <a:r>
              <a:rPr lang="en-US" b="1" err="1">
                <a:latin typeface="Century Schoolbook"/>
                <a:cs typeface="Arial"/>
              </a:rPr>
              <a:t>Kanalpräferenzen</a:t>
            </a:r>
            <a:endParaRPr lang="en-GB">
              <a:latin typeface="Century Schoolbook"/>
              <a:cs typeface="Arial"/>
            </a:endParaRPr>
          </a:p>
          <a:p>
            <a:pPr marL="342900" lvl="1" indent="-342900">
              <a:buFont typeface="Wingdings"/>
              <a:buChar char="ü"/>
            </a:pPr>
            <a:r>
              <a:rPr lang="en-US" dirty="0">
                <a:latin typeface="Century Schoolbook"/>
                <a:cs typeface="Arial"/>
              </a:rPr>
              <a:t>Online-affine Käufer</a:t>
            </a:r>
            <a:endParaRPr lang="en-GB">
              <a:latin typeface="Century Schoolbook"/>
              <a:ea typeface="Calibri"/>
              <a:cs typeface="Arial"/>
            </a:endParaRPr>
          </a:p>
          <a:p>
            <a:pPr marL="342900" lvl="1" indent="-342900">
              <a:buFont typeface="Wingdings"/>
              <a:buChar char="ü"/>
            </a:pPr>
            <a:r>
              <a:rPr lang="en-US" err="1">
                <a:latin typeface="Century Schoolbook"/>
                <a:cs typeface="Arial"/>
              </a:rPr>
              <a:t>Stationäre</a:t>
            </a:r>
            <a:r>
              <a:rPr lang="en-US" dirty="0">
                <a:latin typeface="Century Schoolbook"/>
                <a:cs typeface="Arial"/>
              </a:rPr>
              <a:t> Käufer</a:t>
            </a:r>
            <a:endParaRPr lang="en-GB">
              <a:latin typeface="Century Schoolbook"/>
              <a:ea typeface="Calibri"/>
              <a:cs typeface="Arial"/>
            </a:endParaRPr>
          </a:p>
          <a:p>
            <a:pPr marL="342900" lvl="1" indent="-342900">
              <a:buFont typeface="Wingdings"/>
              <a:buChar char="ü"/>
            </a:pPr>
            <a:r>
              <a:rPr lang="en-US" err="1">
                <a:latin typeface="Century Schoolbook"/>
                <a:cs typeface="Arial"/>
              </a:rPr>
              <a:t>Hybride</a:t>
            </a:r>
            <a:r>
              <a:rPr lang="en-US" dirty="0">
                <a:latin typeface="Century Schoolbook"/>
                <a:cs typeface="Arial"/>
              </a:rPr>
              <a:t> Käufer</a:t>
            </a:r>
            <a:endParaRPr lang="en-GB">
              <a:latin typeface="Century Schoolbook"/>
              <a:ea typeface="Calibri"/>
              <a:cs typeface="Arial"/>
            </a:endParaRPr>
          </a:p>
          <a:p>
            <a:pPr marL="0" lvl="1"/>
            <a:endParaRPr lang="en-US" dirty="0">
              <a:latin typeface="Century Schoolbook"/>
              <a:cs typeface="Arial"/>
            </a:endParaRPr>
          </a:p>
          <a:p>
            <a:r>
              <a:rPr lang="en-US" b="1" err="1">
                <a:latin typeface="Century Schoolbook"/>
                <a:cs typeface="Arial"/>
              </a:rPr>
              <a:t>Kaufgewohnheiten</a:t>
            </a:r>
            <a:endParaRPr lang="en-US" b="1">
              <a:latin typeface="Century Schoolbook"/>
              <a:ea typeface="Calibri"/>
              <a:cs typeface="Arial"/>
            </a:endParaRPr>
          </a:p>
          <a:p>
            <a:pPr marL="342900" lvl="1" indent="-342900">
              <a:buFont typeface="Wingdings"/>
              <a:buChar char="ü"/>
            </a:pPr>
            <a:r>
              <a:rPr lang="en-US" dirty="0">
                <a:latin typeface="Century Schoolbook"/>
                <a:cs typeface="Arial"/>
              </a:rPr>
              <a:t>Käufer </a:t>
            </a:r>
            <a:r>
              <a:rPr lang="en-US" err="1">
                <a:latin typeface="Century Schoolbook"/>
                <a:cs typeface="Arial"/>
              </a:rPr>
              <a:t>mit</a:t>
            </a:r>
            <a:r>
              <a:rPr lang="en-US" dirty="0">
                <a:latin typeface="Century Schoolbook"/>
                <a:cs typeface="Arial"/>
              </a:rPr>
              <a:t> </a:t>
            </a:r>
            <a:r>
              <a:rPr lang="en-US" err="1">
                <a:latin typeface="Century Schoolbook"/>
                <a:cs typeface="Arial"/>
              </a:rPr>
              <a:t>saisonalem</a:t>
            </a:r>
            <a:r>
              <a:rPr lang="en-US" dirty="0">
                <a:latin typeface="Century Schoolbook"/>
                <a:cs typeface="Arial"/>
              </a:rPr>
              <a:t> Interesse</a:t>
            </a:r>
            <a:endParaRPr lang="en-GB" dirty="0">
              <a:latin typeface="Century Schoolbook"/>
              <a:ea typeface="Calibri"/>
              <a:cs typeface="Arial"/>
            </a:endParaRPr>
          </a:p>
          <a:p>
            <a:pPr marL="342900" lvl="1" indent="-342900">
              <a:buFont typeface="Wingdings"/>
              <a:buChar char="ü"/>
            </a:pPr>
            <a:r>
              <a:rPr lang="en-US" err="1">
                <a:latin typeface="Century Schoolbook"/>
                <a:cs typeface="Arial"/>
              </a:rPr>
              <a:t>Wiederholungskäufer</a:t>
            </a:r>
            <a:endParaRPr lang="en-US">
              <a:latin typeface="Century Schoolbook"/>
              <a:cs typeface="Arial"/>
            </a:endParaRPr>
          </a:p>
          <a:p>
            <a:pPr marL="342900" lvl="1" indent="-342900">
              <a:buFont typeface="Wingdings"/>
              <a:buChar char="ü"/>
            </a:pPr>
            <a:endParaRPr lang="en-US" dirty="0">
              <a:latin typeface="Century Schoolbook"/>
              <a:ea typeface="Calibri"/>
              <a:cs typeface="Arial"/>
            </a:endParaRPr>
          </a:p>
          <a:p>
            <a:pPr marL="0" lvl="1"/>
            <a:r>
              <a:rPr lang="en-US" b="1" err="1">
                <a:latin typeface="Century Schoolbook"/>
                <a:ea typeface="Calibri"/>
                <a:cs typeface="Calibri"/>
              </a:rPr>
              <a:t>Preissensibilität</a:t>
            </a:r>
            <a:endParaRPr lang="en-US" b="1">
              <a:latin typeface="Century Schoolbook"/>
              <a:ea typeface="Calibri"/>
              <a:cs typeface="Calibri"/>
            </a:endParaRPr>
          </a:p>
          <a:p>
            <a:pPr marL="171450" lvl="1" indent="-171450">
              <a:buFont typeface="Wingdings"/>
              <a:buChar char="ü"/>
            </a:pPr>
            <a:r>
              <a:rPr lang="en-US" err="1">
                <a:latin typeface="Century Schoolbook"/>
                <a:ea typeface="Calibri"/>
                <a:cs typeface="Calibri"/>
              </a:rPr>
              <a:t>Preisbewusste</a:t>
            </a:r>
            <a:r>
              <a:rPr lang="en-US">
                <a:latin typeface="Century Schoolbook"/>
                <a:ea typeface="Calibri"/>
                <a:cs typeface="Calibri"/>
              </a:rPr>
              <a:t> Käufer</a:t>
            </a:r>
            <a:endParaRPr lang="en-US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171450" lvl="1" indent="-171450">
              <a:buFont typeface="Wingdings"/>
              <a:buChar char="ü"/>
            </a:pPr>
            <a:r>
              <a:rPr lang="en-US" err="1">
                <a:latin typeface="Century Schoolbook"/>
                <a:ea typeface="Calibri"/>
                <a:cs typeface="Calibri"/>
              </a:rPr>
              <a:t>Qualitätsorientierte</a:t>
            </a:r>
            <a:r>
              <a:rPr lang="en-US" dirty="0">
                <a:latin typeface="Century Schoolbook"/>
                <a:ea typeface="Calibri"/>
                <a:cs typeface="Calibri"/>
              </a:rPr>
              <a:t> </a:t>
            </a:r>
            <a:r>
              <a:rPr lang="en-US">
                <a:latin typeface="Century Schoolbook"/>
                <a:ea typeface="Calibri"/>
                <a:cs typeface="Calibri"/>
              </a:rPr>
              <a:t>Käufer</a:t>
            </a:r>
            <a:endParaRPr lang="en-US">
              <a:latin typeface="Century Schoolbook"/>
            </a:endParaRPr>
          </a:p>
          <a:p>
            <a:pPr marL="0" lvl="1"/>
            <a:endParaRPr lang="en-US" sz="1200" b="1" dirty="0"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A logo with green leaves&#10;&#10;AI-generated content may be incorrect.">
            <a:extLst>
              <a:ext uri="{FF2B5EF4-FFF2-40B4-BE49-F238E27FC236}">
                <a16:creationId xmlns:a16="http://schemas.microsoft.com/office/drawing/2014/main" id="{D49CDF1F-BCDA-4C04-330D-7F99F4D3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5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ED671-CC1C-EA54-604C-5FE69A55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Aufgabe 3</a:t>
            </a:r>
            <a:br>
              <a:rPr lang="en-GB" sz="4400" dirty="0"/>
            </a:br>
            <a:br>
              <a:rPr lang="en-GB" sz="4400" dirty="0"/>
            </a:br>
            <a:r>
              <a:rPr lang="en-GB" sz="4400" err="1"/>
              <a:t>Unsere</a:t>
            </a:r>
            <a:r>
              <a:rPr lang="en-GB" sz="4400"/>
              <a:t> </a:t>
            </a:r>
            <a:r>
              <a:rPr lang="en-GB" sz="4400" err="1"/>
              <a:t>Abteilungen</a:t>
            </a:r>
            <a:endParaRPr lang="en-GB" sz="28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6B7C-804C-CAF3-DCD9-DACE2C81E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-640746"/>
            <a:ext cx="4870512" cy="49851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GB" b="1" dirty="0" err="1">
                <a:latin typeface="Century Schoolbook"/>
                <a:cs typeface="Arial"/>
              </a:rPr>
              <a:t>Unternehmensleitung</a:t>
            </a:r>
            <a:endParaRPr lang="en-US" dirty="0" err="1"/>
          </a:p>
          <a:p>
            <a:pPr marL="0" indent="0" algn="ctr">
              <a:buClr>
                <a:srgbClr val="262626"/>
              </a:buClr>
              <a:buNone/>
            </a:pPr>
            <a:endParaRPr lang="en-GB" b="1" dirty="0">
              <a:latin typeface="Century Schoolbook"/>
              <a:cs typeface="Arial"/>
            </a:endParaRPr>
          </a:p>
          <a:p>
            <a:pPr marL="0" indent="0" algn="ctr">
              <a:buClr>
                <a:prstClr val="black">
                  <a:lumMod val="85000"/>
                  <a:lumOff val="15000"/>
                </a:prstClr>
              </a:buClr>
              <a:buNone/>
            </a:pPr>
            <a:endParaRPr lang="en-GB" b="1" dirty="0">
              <a:latin typeface="Century Schoolbook"/>
              <a:cs typeface="Arial"/>
            </a:endParaRPr>
          </a:p>
          <a:p>
            <a:pPr marL="0" indent="0" algn="ctr">
              <a:buNone/>
            </a:pPr>
            <a:endParaRPr lang="en-GB" b="1" dirty="0">
              <a:latin typeface="Century Schoolbook"/>
              <a:cs typeface="Arial"/>
            </a:endParaRPr>
          </a:p>
          <a:p>
            <a:pPr marL="0" indent="0" algn="ctr">
              <a:buClr>
                <a:srgbClr val="262626"/>
              </a:buClr>
              <a:buNone/>
            </a:pPr>
            <a:endParaRPr lang="en-GB" b="1" dirty="0">
              <a:latin typeface="Century Schoolbook"/>
              <a:cs typeface="Arial"/>
            </a:endParaRPr>
          </a:p>
          <a:p>
            <a:pPr marL="0" indent="0" algn="ctr">
              <a:buNone/>
            </a:pPr>
            <a:endParaRPr lang="en-GB" b="1" dirty="0">
              <a:latin typeface="Century Schoolbook"/>
              <a:cs typeface="Arial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b="1" dirty="0">
              <a:latin typeface="Century Schoolbook"/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BED7B9-8259-A907-F4AB-C86F99E913BA}"/>
              </a:ext>
            </a:extLst>
          </p:cNvPr>
          <p:cNvSpPr/>
          <p:nvPr/>
        </p:nvSpPr>
        <p:spPr>
          <a:xfrm>
            <a:off x="7992139" y="1080977"/>
            <a:ext cx="1827027" cy="12067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baseline="0" dirty="0">
                <a:latin typeface="Century Schoolbook"/>
              </a:rPr>
              <a:t>1. </a:t>
            </a:r>
            <a:endParaRPr lang="en-GB" dirty="0">
              <a:latin typeface="Franklin Gothic Book" panose="02020404030301010803"/>
            </a:endParaRPr>
          </a:p>
          <a:p>
            <a:pPr algn="ctr"/>
            <a:r>
              <a:rPr lang="en-GB" sz="1500" b="1" baseline="0" dirty="0">
                <a:latin typeface="Century Schoolbook"/>
              </a:rPr>
              <a:t>HR</a:t>
            </a:r>
            <a:r>
              <a:rPr lang="en-GB" sz="1500" b="1" dirty="0">
                <a:latin typeface="Century Schoolbook"/>
              </a:rPr>
              <a:t> </a:t>
            </a:r>
            <a:r>
              <a:rPr lang="en-GB" sz="1500" b="1" baseline="0" dirty="0">
                <a:latin typeface="Century Schoolbook"/>
              </a:rPr>
              <a:t>/</a:t>
            </a:r>
            <a:r>
              <a:rPr lang="en-GB" sz="1500" b="1" dirty="0">
                <a:latin typeface="Century Schoolbook"/>
              </a:rPr>
              <a:t> </a:t>
            </a:r>
            <a:r>
              <a:rPr lang="en-GB" sz="1500" b="1" baseline="0" dirty="0">
                <a:latin typeface="Century Schoolbook"/>
              </a:rPr>
              <a:t>Personal</a:t>
            </a:r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9BA6E0-CBC9-E88C-6571-B017BC8CC4E5}"/>
              </a:ext>
            </a:extLst>
          </p:cNvPr>
          <p:cNvSpPr/>
          <p:nvPr/>
        </p:nvSpPr>
        <p:spPr>
          <a:xfrm>
            <a:off x="9489558" y="2215117"/>
            <a:ext cx="2110562" cy="12156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500" b="1" baseline="0" dirty="0">
                <a:latin typeface="Century Schoolbook"/>
              </a:rPr>
              <a:t>7. </a:t>
            </a:r>
            <a:endParaRPr lang="en-GB" dirty="0">
              <a:latin typeface="Franklin Gothic Book" panose="02020404030301010803"/>
            </a:endParaRPr>
          </a:p>
          <a:p>
            <a:pPr algn="ctr"/>
            <a:r>
              <a:rPr lang="en-GB" sz="1500" b="1" baseline="0" dirty="0" err="1">
                <a:latin typeface="Century Schoolbook"/>
              </a:rPr>
              <a:t>Finanzen</a:t>
            </a:r>
            <a:r>
              <a:rPr lang="en-GB" sz="1500" b="1" baseline="0" dirty="0">
                <a:latin typeface="Century Schoolbook"/>
              </a:rPr>
              <a:t> und Controlling</a:t>
            </a:r>
            <a:r>
              <a:rPr lang="en-GB" sz="1500" dirty="0">
                <a:latin typeface="Century Schoolbook"/>
                <a:ea typeface="Century Schoolbook"/>
                <a:cs typeface="Century Schoolbook"/>
              </a:rPr>
              <a:t>​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D61EBC-C1B0-2659-C4C7-30D07EA1D8B9}"/>
              </a:ext>
            </a:extLst>
          </p:cNvPr>
          <p:cNvSpPr/>
          <p:nvPr/>
        </p:nvSpPr>
        <p:spPr>
          <a:xfrm>
            <a:off x="9099697" y="5112487"/>
            <a:ext cx="1782722" cy="1100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500" b="1" baseline="0" dirty="0">
                <a:latin typeface="Century Schoolbook"/>
              </a:rPr>
              <a:t>5. Support</a:t>
            </a:r>
            <a:r>
              <a:rPr lang="en-GB" sz="1500" b="1" dirty="0">
                <a:latin typeface="Century Schoolbook"/>
              </a:rPr>
              <a:t> </a:t>
            </a:r>
            <a:r>
              <a:rPr lang="en-GB" sz="1500" b="1" baseline="0" dirty="0">
                <a:latin typeface="Century Schoolbook"/>
              </a:rPr>
              <a:t>/</a:t>
            </a:r>
            <a:r>
              <a:rPr lang="en-GB" sz="1500" b="1" dirty="0">
                <a:latin typeface="Century Schoolbook"/>
              </a:rPr>
              <a:t> </a:t>
            </a:r>
            <a:r>
              <a:rPr lang="en-GB" sz="1500" b="1" baseline="0" dirty="0">
                <a:latin typeface="Century Schoolbook"/>
              </a:rPr>
              <a:t>Service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83271B-6B3A-61BB-C5D0-E6DF7D2F1F2F}"/>
              </a:ext>
            </a:extLst>
          </p:cNvPr>
          <p:cNvSpPr/>
          <p:nvPr/>
        </p:nvSpPr>
        <p:spPr>
          <a:xfrm>
            <a:off x="6096002" y="2215116"/>
            <a:ext cx="2163723" cy="12156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500" b="1" baseline="0" dirty="0">
                <a:latin typeface="Century Schoolbook"/>
                <a:ea typeface="Segoe UI"/>
                <a:cs typeface="Segoe UI"/>
              </a:rPr>
              <a:t>2. </a:t>
            </a:r>
            <a:endParaRPr lang="en-GB" dirty="0">
              <a:latin typeface="Franklin Gothic Book" panose="02020404030301010803"/>
              <a:ea typeface="Segoe UI"/>
              <a:cs typeface="Segoe UI"/>
            </a:endParaRPr>
          </a:p>
          <a:p>
            <a:pPr algn="ctr"/>
            <a:r>
              <a:rPr lang="en-GB" sz="1500" b="1" dirty="0">
                <a:latin typeface="Century Schoolbook"/>
                <a:cs typeface="Segoe UI"/>
              </a:rPr>
              <a:t>Einkauf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604F08-236D-9E07-27B6-5A03B743E07B}"/>
              </a:ext>
            </a:extLst>
          </p:cNvPr>
          <p:cNvSpPr/>
          <p:nvPr/>
        </p:nvSpPr>
        <p:spPr>
          <a:xfrm>
            <a:off x="9489558" y="3845440"/>
            <a:ext cx="2181446" cy="11447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500" b="1" baseline="0" dirty="0">
                <a:latin typeface="Century Schoolbook"/>
                <a:ea typeface="Segoe UI"/>
                <a:cs typeface="Segoe UI"/>
              </a:rPr>
              <a:t>6. </a:t>
            </a:r>
            <a:endParaRPr lang="en-GB" dirty="0">
              <a:latin typeface="Franklin Gothic Book" panose="02020404030301010803"/>
              <a:ea typeface="Segoe UI"/>
              <a:cs typeface="Segoe UI"/>
            </a:endParaRPr>
          </a:p>
          <a:p>
            <a:pPr algn="ctr"/>
            <a:r>
              <a:rPr lang="en-GB" sz="1500" b="1" baseline="0" dirty="0">
                <a:latin typeface="Century Schoolbook"/>
                <a:ea typeface="Segoe UI"/>
                <a:cs typeface="Segoe UI"/>
              </a:rPr>
              <a:t>Logistik und Supply Chain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5957E0-D6DB-ACF2-D802-B744B3632EDF}"/>
              </a:ext>
            </a:extLst>
          </p:cNvPr>
          <p:cNvSpPr/>
          <p:nvPr/>
        </p:nvSpPr>
        <p:spPr>
          <a:xfrm>
            <a:off x="6095999" y="3845441"/>
            <a:ext cx="2083982" cy="11447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baseline="0">
                <a:latin typeface="Century Schoolbook"/>
              </a:rPr>
              <a:t>3. Marketing</a:t>
            </a: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47AC64-C6F8-8ADF-D207-054717AAF3B5}"/>
              </a:ext>
            </a:extLst>
          </p:cNvPr>
          <p:cNvSpPr/>
          <p:nvPr/>
        </p:nvSpPr>
        <p:spPr>
          <a:xfrm>
            <a:off x="6999767" y="5121348"/>
            <a:ext cx="1765005" cy="1100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baseline="0">
                <a:latin typeface="Century Schoolbook"/>
              </a:rPr>
              <a:t>4. Vertrieb</a:t>
            </a:r>
            <a:endParaRPr lang="en-GB"/>
          </a:p>
        </p:txBody>
      </p:sp>
      <p:pic>
        <p:nvPicPr>
          <p:cNvPr id="17" name="Picture 16" descr="A logo with green leaves&#10;&#10;AI-generated content may be incorrect.">
            <a:extLst>
              <a:ext uri="{FF2B5EF4-FFF2-40B4-BE49-F238E27FC236}">
                <a16:creationId xmlns:a16="http://schemas.microsoft.com/office/drawing/2014/main" id="{565214AC-611A-3E7D-79E4-58B43FFD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A4E94-B033-FCDB-FADE-D9CA02FC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Aufgabe 4</a:t>
            </a:r>
            <a:br>
              <a:rPr lang="en-GB" sz="4400" dirty="0"/>
            </a:br>
            <a:br>
              <a:rPr lang="en-GB" sz="4400" dirty="0"/>
            </a:br>
            <a:r>
              <a:rPr lang="en-GB" sz="2800"/>
              <a:t>CRM-</a:t>
            </a:r>
            <a:r>
              <a:rPr lang="en-GB" sz="2800" err="1"/>
              <a:t>bezogene</a:t>
            </a:r>
            <a:r>
              <a:rPr lang="en-GB" sz="2800"/>
              <a:t> </a:t>
            </a:r>
            <a:r>
              <a:rPr lang="en-GB" sz="2800" err="1"/>
              <a:t>Abteilungen</a:t>
            </a:r>
            <a:r>
              <a:rPr lang="en-GB" sz="2800"/>
              <a:t> und </a:t>
            </a:r>
            <a:r>
              <a:rPr lang="en-GB" sz="2800" err="1"/>
              <a:t>ihre</a:t>
            </a:r>
            <a:r>
              <a:rPr lang="en-GB" sz="2800"/>
              <a:t> </a:t>
            </a:r>
            <a:r>
              <a:rPr lang="en-GB" sz="2800" err="1"/>
              <a:t>Aufgaben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C688-E663-E25F-8781-83BE7962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191" y="440230"/>
            <a:ext cx="4870512" cy="49851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GB" b="1" dirty="0">
              <a:latin typeface="Century Schoolbook"/>
              <a:cs typeface="Arial"/>
            </a:endParaRPr>
          </a:p>
          <a:p>
            <a:pPr marL="0" indent="0">
              <a:buNone/>
            </a:pPr>
            <a:br>
              <a:rPr lang="en-GB" sz="1100" b="1" dirty="0">
                <a:latin typeface="Arial"/>
                <a:cs typeface="Arial"/>
              </a:rPr>
            </a:br>
            <a:br>
              <a:rPr lang="en-GB" sz="1100" b="1" dirty="0">
                <a:latin typeface="Arial"/>
                <a:cs typeface="Arial"/>
              </a:rPr>
            </a:br>
            <a:endParaRPr lang="en-GB" sz="1100" b="1">
              <a:latin typeface="Arial"/>
              <a:cs typeface="Arial"/>
            </a:endParaRPr>
          </a:p>
          <a:p>
            <a:pPr>
              <a:buClr>
                <a:srgbClr val="262626"/>
              </a:buClr>
            </a:pPr>
            <a:endParaRPr lang="en-GB" sz="2000" dirty="0"/>
          </a:p>
        </p:txBody>
      </p:sp>
      <p:pic>
        <p:nvPicPr>
          <p:cNvPr id="82" name="Picture 81" descr="CRM Software für Marketing, Vertrieb und Service">
            <a:extLst>
              <a:ext uri="{FF2B5EF4-FFF2-40B4-BE49-F238E27FC236}">
                <a16:creationId xmlns:a16="http://schemas.microsoft.com/office/drawing/2014/main" id="{A578EF96-5483-2693-67A3-D4BBD712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2000"/>
                    </a14:imgEffect>
                    <a14:imgEffect>
                      <a14:brightnessContrast bright="27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818" y="1558635"/>
            <a:ext cx="5818908" cy="48606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CF3E22E-A238-3564-E5F5-255708F1B964}"/>
              </a:ext>
            </a:extLst>
          </p:cNvPr>
          <p:cNvSpPr txBox="1"/>
          <p:nvPr/>
        </p:nvSpPr>
        <p:spPr>
          <a:xfrm>
            <a:off x="7067648" y="1154116"/>
            <a:ext cx="3530363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Century Schoolbook"/>
              </a:rPr>
              <a:t>CRM-</a:t>
            </a:r>
            <a:r>
              <a:rPr lang="en-GB" sz="2000" dirty="0" err="1">
                <a:latin typeface="Century Schoolbook"/>
              </a:rPr>
              <a:t>bezogene</a:t>
            </a:r>
            <a:r>
              <a:rPr lang="en-GB" sz="2000" dirty="0">
                <a:latin typeface="Century Schoolbook"/>
              </a:rPr>
              <a:t> </a:t>
            </a:r>
            <a:r>
              <a:rPr lang="en-GB" sz="2000" dirty="0" err="1">
                <a:latin typeface="Century Schoolbook"/>
              </a:rPr>
              <a:t>Abteilungen</a:t>
            </a:r>
            <a:endParaRPr lang="en-GB" sz="2000" dirty="0">
              <a:latin typeface="Century Schoolbook"/>
            </a:endParaRPr>
          </a:p>
        </p:txBody>
      </p:sp>
      <p:pic>
        <p:nvPicPr>
          <p:cNvPr id="85" name="Picture 84" descr="A logo with green leaves&#10;&#10;AI-generated content may be incorrect.">
            <a:extLst>
              <a:ext uri="{FF2B5EF4-FFF2-40B4-BE49-F238E27FC236}">
                <a16:creationId xmlns:a16="http://schemas.microsoft.com/office/drawing/2014/main" id="{7CA1CC2B-2AB7-843F-C8E9-E5D471433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8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4EB66-9592-0D27-DBDF-773AC5282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3100"/>
              <a:t>Aufgabe 5</a:t>
            </a:r>
            <a:br>
              <a:rPr lang="en-GB" sz="3100" dirty="0"/>
            </a:br>
            <a:br>
              <a:rPr lang="en-GB" sz="3100" dirty="0"/>
            </a:br>
            <a:r>
              <a:rPr lang="en-GB" sz="3100">
                <a:ea typeface="+mj-lt"/>
                <a:cs typeface="+mj-lt"/>
              </a:rPr>
              <a:t>Vier </a:t>
            </a:r>
            <a:r>
              <a:rPr lang="en-GB" sz="3100" dirty="0" err="1">
                <a:ea typeface="+mj-lt"/>
                <a:cs typeface="+mj-lt"/>
              </a:rPr>
              <a:t>Maßnahmen</a:t>
            </a:r>
            <a:r>
              <a:rPr lang="en-GB" sz="3100" dirty="0">
                <a:ea typeface="+mj-lt"/>
                <a:cs typeface="+mj-lt"/>
              </a:rPr>
              <a:t> </a:t>
            </a:r>
            <a:r>
              <a:rPr lang="en-GB" sz="3100" dirty="0" err="1">
                <a:ea typeface="+mj-lt"/>
                <a:cs typeface="+mj-lt"/>
              </a:rPr>
              <a:t>zur</a:t>
            </a:r>
            <a:r>
              <a:rPr lang="en-GB" sz="3100" dirty="0">
                <a:ea typeface="+mj-lt"/>
                <a:cs typeface="+mj-lt"/>
              </a:rPr>
              <a:t> </a:t>
            </a:r>
            <a:r>
              <a:rPr lang="en-GB" sz="3100" dirty="0" err="1">
                <a:ea typeface="+mj-lt"/>
                <a:cs typeface="+mj-lt"/>
              </a:rPr>
              <a:t>Einhaltung</a:t>
            </a:r>
            <a:r>
              <a:rPr lang="en-GB" sz="3100" dirty="0">
                <a:ea typeface="+mj-lt"/>
                <a:cs typeface="+mj-lt"/>
              </a:rPr>
              <a:t> des </a:t>
            </a:r>
            <a:r>
              <a:rPr lang="en-GB" sz="3100" err="1">
                <a:ea typeface="+mj-lt"/>
                <a:cs typeface="+mj-lt"/>
              </a:rPr>
              <a:t>Datenschutzes</a:t>
            </a:r>
            <a:endParaRPr lang="en-GB" sz="3100" err="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54FC-37C5-A78C-5F09-12837D16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191" y="440230"/>
            <a:ext cx="4870512" cy="49851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b="1" dirty="0" err="1">
                <a:latin typeface="Century Schoolbook"/>
                <a:cs typeface="Arial"/>
              </a:rPr>
              <a:t>Maßnahmen</a:t>
            </a: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zur</a:t>
            </a: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Einhaltung</a:t>
            </a:r>
            <a:r>
              <a:rPr lang="en-GB" b="1" dirty="0">
                <a:latin typeface="Century Schoolbook"/>
                <a:cs typeface="Arial"/>
              </a:rPr>
              <a:t> des </a:t>
            </a:r>
            <a:r>
              <a:rPr lang="en-GB" b="1" dirty="0" err="1">
                <a:latin typeface="Century Schoolbook"/>
                <a:cs typeface="Arial"/>
              </a:rPr>
              <a:t>Datenschutzes</a:t>
            </a:r>
            <a:endParaRPr lang="en-GB" b="1" dirty="0">
              <a:latin typeface="Century Schoolbook"/>
              <a:cs typeface="Arial"/>
            </a:endParaRPr>
          </a:p>
          <a:p>
            <a:pPr marL="0" indent="0" algn="ctr">
              <a:buNone/>
            </a:pPr>
            <a:endParaRPr lang="en-GB" b="1" dirty="0">
              <a:latin typeface="Century Schoolbook"/>
              <a:cs typeface="Arial"/>
            </a:endParaRPr>
          </a:p>
          <a:p>
            <a:pPr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Verschlüsselte</a:t>
            </a: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Datenübertragung</a:t>
            </a:r>
            <a:endParaRPr lang="en-GB" dirty="0" err="1">
              <a:latin typeface="Century Schoolbook"/>
              <a:cs typeface="Arial"/>
            </a:endParaRPr>
          </a:p>
          <a:p>
            <a:pPr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  <a:buClr>
                <a:srgbClr val="262626"/>
              </a:buClr>
            </a:pPr>
            <a:endParaRPr lang="en-GB" b="1" dirty="0">
              <a:latin typeface="Century Schoolbook"/>
              <a:cs typeface="Arial"/>
            </a:endParaRPr>
          </a:p>
          <a:p>
            <a:pPr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Regelmäßige</a:t>
            </a: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Schulungen</a:t>
            </a:r>
            <a:endParaRPr lang="en-GB" dirty="0" err="1">
              <a:latin typeface="Century Schoolbook"/>
              <a:cs typeface="Arial"/>
            </a:endParaRPr>
          </a:p>
          <a:p>
            <a:pPr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  <a:buClr>
                <a:srgbClr val="262626"/>
              </a:buClr>
            </a:pPr>
            <a:endParaRPr lang="en-GB" b="1" dirty="0">
              <a:latin typeface="Century Schoolbook"/>
              <a:cs typeface="Arial"/>
            </a:endParaRPr>
          </a:p>
          <a:p>
            <a:pPr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err="1">
                <a:latin typeface="Century Schoolbook"/>
                <a:cs typeface="Arial"/>
              </a:rPr>
              <a:t>Minimaldatenerhebung</a:t>
            </a:r>
            <a:endParaRPr lang="en-GB" err="1">
              <a:latin typeface="Century Schoolbook"/>
              <a:cs typeface="Arial"/>
            </a:endParaRPr>
          </a:p>
          <a:p>
            <a:pPr marL="0"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  <a:buClr>
                <a:srgbClr val="262626"/>
              </a:buClr>
              <a:buNone/>
            </a:pPr>
            <a:endParaRPr lang="en-GB" b="1" dirty="0">
              <a:latin typeface="Century Schoolbook"/>
              <a:cs typeface="Arial"/>
            </a:endParaRPr>
          </a:p>
          <a:p>
            <a:pPr indent="0">
              <a:lnSpc>
                <a:spcPct val="0"/>
              </a:lnSpc>
              <a:spcBef>
                <a:spcPts val="700"/>
              </a:spcBef>
              <a:spcAft>
                <a:spcPts val="700"/>
              </a:spcAft>
              <a:buClr>
                <a:srgbClr val="262626"/>
              </a:buClr>
            </a:pPr>
            <a:r>
              <a:rPr lang="en-GB" b="1" dirty="0">
                <a:latin typeface="Century Schoolbook"/>
                <a:cs typeface="Arial"/>
              </a:rPr>
              <a:t> </a:t>
            </a:r>
            <a:r>
              <a:rPr lang="en-GB" b="1" dirty="0" err="1">
                <a:latin typeface="Century Schoolbook"/>
                <a:cs typeface="Arial"/>
              </a:rPr>
              <a:t>Transparenz</a:t>
            </a:r>
          </a:p>
        </p:txBody>
      </p:sp>
      <p:pic>
        <p:nvPicPr>
          <p:cNvPr id="7" name="Picture 6" descr="A logo with green leaves&#10;&#10;AI-generated content may be incorrect.">
            <a:extLst>
              <a:ext uri="{FF2B5EF4-FFF2-40B4-BE49-F238E27FC236}">
                <a16:creationId xmlns:a16="http://schemas.microsoft.com/office/drawing/2014/main" id="{E2E4F219-A52F-3521-26F0-DA3DA39E2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  <p:pic>
        <p:nvPicPr>
          <p:cNvPr id="9" name="Picture 8" descr="Detektei Sicherheitsdienst Götze | Security Sinsheim Heilbronn">
            <a:extLst>
              <a:ext uri="{FF2B5EF4-FFF2-40B4-BE49-F238E27FC236}">
                <a16:creationId xmlns:a16="http://schemas.microsoft.com/office/drawing/2014/main" id="{DBE95ADF-E5D1-8E61-26A0-55C7FA42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39" r="13080" b="-1266"/>
          <a:stretch/>
        </p:blipFill>
        <p:spPr>
          <a:xfrm>
            <a:off x="9583962" y="4555997"/>
            <a:ext cx="2152890" cy="18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98806-4D2E-2F5C-1170-813A71AC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50" y="1185059"/>
            <a:ext cx="3808506" cy="4487882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Aufgabe 6</a:t>
            </a:r>
            <a:br>
              <a:rPr lang="en-GB" sz="4000" dirty="0"/>
            </a:br>
            <a:br>
              <a:rPr lang="en-GB" sz="2800" dirty="0"/>
            </a:br>
            <a:r>
              <a:rPr lang="en-GB" sz="2500"/>
              <a:t> SWOT-Analyse und Strategien/Maßnahmen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A8F3-4D82-1557-D21B-9A9A0166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b="1" dirty="0">
                <a:latin typeface="Century Schoolbook"/>
              </a:rPr>
              <a:t>SWOT-Analyse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73C71D-148B-1954-8E1C-4112340CABCF}"/>
              </a:ext>
            </a:extLst>
          </p:cNvPr>
          <p:cNvSpPr/>
          <p:nvPr/>
        </p:nvSpPr>
        <p:spPr>
          <a:xfrm>
            <a:off x="6091769" y="939209"/>
            <a:ext cx="2420574" cy="22877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en-US" sz="1400" b="1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STÄRKEN</a:t>
            </a:r>
            <a:endParaRPr lang="en-US" sz="1400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pPr algn="ctr"/>
            <a:endParaRPr lang="en-US" sz="1400" b="1" dirty="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 rtl="0">
              <a:buFont typeface="Arial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Innovative Produkte</a:t>
            </a:r>
          </a:p>
          <a:p>
            <a:pPr marL="285750" indent="-285750" rtl="0">
              <a:buFont typeface="Arial"/>
              <a:buChar char="•"/>
            </a:pP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Nachhaltigkeis-fokus</a:t>
            </a:r>
            <a:endParaRPr lang="en-US" sz="1200">
              <a:solidFill>
                <a:schemeClr val="tx1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Direkter</a:t>
            </a: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 Vertrieb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E00500-5FAA-6EBF-AB12-A9BF1E7D0858}"/>
              </a:ext>
            </a:extLst>
          </p:cNvPr>
          <p:cNvSpPr/>
          <p:nvPr/>
        </p:nvSpPr>
        <p:spPr>
          <a:xfrm>
            <a:off x="9196121" y="939210"/>
            <a:ext cx="2458517" cy="22889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en-US" sz="1400" b="1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SCHWÄCHEN</a:t>
            </a:r>
            <a:endParaRPr lang="en-US" dirty="0">
              <a:solidFill>
                <a:schemeClr val="bg1"/>
              </a:solidFill>
            </a:endParaRPr>
          </a:p>
          <a:p>
            <a:pPr marL="171450" indent="-171450" rtl="0">
              <a:buFont typeface="Arial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Hohe </a:t>
            </a: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Produktionskosten</a:t>
            </a:r>
            <a:endParaRPr lang="en-US" sz="1200">
              <a:solidFill>
                <a:schemeClr val="tx1"/>
              </a:solidFill>
              <a:latin typeface="Century Schoolbook"/>
              <a:ea typeface="Calibri"/>
              <a:cs typeface="Calibri"/>
            </a:endParaRPr>
          </a:p>
          <a:p>
            <a:pPr marL="171450" indent="-171450" rtl="0">
              <a:buFont typeface="Arial"/>
              <a:buChar char="•"/>
            </a:pP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Abhängigkeit</a:t>
            </a: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 von </a:t>
            </a: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spezifischen</a:t>
            </a: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Zielgruppen</a:t>
            </a:r>
            <a:endParaRPr lang="en-US" sz="1200">
              <a:solidFill>
                <a:schemeClr val="tx1"/>
              </a:solidFill>
              <a:latin typeface="Century Schoolbook"/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Begrenzte</a:t>
            </a: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lokale</a:t>
            </a: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Präsenz</a:t>
            </a: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 </a:t>
            </a:r>
            <a:endParaRPr lang="en-GB" sz="1200" dirty="0">
              <a:solidFill>
                <a:schemeClr val="tx1"/>
              </a:solidFill>
              <a:latin typeface="Century Schoolbook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3DD1E7F-BE60-72CC-61C1-9E531438FC2E}"/>
              </a:ext>
            </a:extLst>
          </p:cNvPr>
          <p:cNvSpPr/>
          <p:nvPr/>
        </p:nvSpPr>
        <p:spPr>
          <a:xfrm>
            <a:off x="6002705" y="3615070"/>
            <a:ext cx="2820457" cy="2306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en-US" sz="1400" b="1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CHANCEN</a:t>
            </a:r>
            <a:r>
              <a:rPr lang="en-US" sz="1400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​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 rtl="0">
              <a:buFont typeface="Arial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Urban Gardening-Trend</a:t>
            </a:r>
          </a:p>
          <a:p>
            <a:pPr marL="285750" indent="-285750" rtl="0">
              <a:buFont typeface="Arial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Nachhaltigkeit</a:t>
            </a:r>
            <a:endParaRPr lang="en-US" sz="1200" dirty="0">
              <a:solidFill>
                <a:schemeClr val="tx1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 rtl="0">
              <a:buFont typeface="Arial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Century Schoolbook"/>
                <a:ea typeface="Calibri"/>
                <a:cs typeface="Calibri"/>
              </a:rPr>
              <a:t>Internationalisierung</a:t>
            </a:r>
            <a:endParaRPr lang="en-US" sz="1200">
              <a:solidFill>
                <a:schemeClr val="tx1"/>
              </a:solidFill>
              <a:latin typeface="Century Schoolbook"/>
              <a:ea typeface="Calibri"/>
              <a:cs typeface="Calibri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3BBDABE-1358-AC77-FD64-F00FF5FBCF30}"/>
              </a:ext>
            </a:extLst>
          </p:cNvPr>
          <p:cNvSpPr/>
          <p:nvPr/>
        </p:nvSpPr>
        <p:spPr>
          <a:xfrm>
            <a:off x="8968982" y="3614721"/>
            <a:ext cx="2684320" cy="22970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400" b="1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algn="ctr"/>
            <a:endParaRPr lang="en-US" sz="1400" b="1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  RISIKEN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Konkurrenz</a:t>
            </a:r>
            <a:endParaRPr lang="en-US" sz="12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Schwankende</a:t>
            </a:r>
            <a:r>
              <a:rPr lang="en-US" sz="12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Rohstoffpreise</a:t>
            </a:r>
            <a:endParaRPr lang="en-US" sz="12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Abhängigkeit</a:t>
            </a:r>
            <a:r>
              <a:rPr lang="en-US" sz="12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vom</a:t>
            </a:r>
            <a:r>
              <a:rPr lang="en-US" sz="1200" dirty="0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Online-Vertrieb</a:t>
            </a:r>
          </a:p>
          <a:p>
            <a:pPr algn="ctr"/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A2459A-8BAC-C3AC-6FB9-DD210D295CAA}"/>
              </a:ext>
            </a:extLst>
          </p:cNvPr>
          <p:cNvSpPr txBox="1"/>
          <p:nvPr/>
        </p:nvSpPr>
        <p:spPr>
          <a:xfrm>
            <a:off x="7770628" y="6025115"/>
            <a:ext cx="2743200" cy="3657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latin typeface="Century Schoolbook"/>
              </a:rPr>
              <a:t>Externe Analyse</a:t>
            </a:r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78ADC5-C5E5-392F-A5A4-F3935ED93856}"/>
              </a:ext>
            </a:extLst>
          </p:cNvPr>
          <p:cNvSpPr txBox="1"/>
          <p:nvPr/>
        </p:nvSpPr>
        <p:spPr>
          <a:xfrm>
            <a:off x="7770628" y="459389"/>
            <a:ext cx="2743200" cy="3657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latin typeface="Century Schoolbook"/>
              </a:rPr>
              <a:t>Interne Analyse</a:t>
            </a:r>
            <a:endParaRPr lang="en-US"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1885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C8B9-6521-69E5-6B4F-6FBF708C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Strategien</a:t>
            </a:r>
            <a:r>
              <a:rPr lang="en-GB" sz="2400" b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GB" sz="2400" b="1" err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basierend</a:t>
            </a:r>
            <a:r>
              <a:rPr lang="en-GB" sz="2400" b="1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 auf der SWOT-Analyse</a:t>
            </a:r>
            <a:endParaRPr lang="en-US" sz="2400">
              <a:latin typeface="Century Schoolbook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3EE6EB-3565-2544-C0A1-2352AA4E0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685822"/>
              </p:ext>
            </p:extLst>
          </p:nvPr>
        </p:nvGraphicFramePr>
        <p:xfrm>
          <a:off x="1143856" y="2194431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5" name="Picture 404" descr="A logo with green leaves&#10;&#10;AI-generated content may be incorrect.">
            <a:extLst>
              <a:ext uri="{FF2B5EF4-FFF2-40B4-BE49-F238E27FC236}">
                <a16:creationId xmlns:a16="http://schemas.microsoft.com/office/drawing/2014/main" id="{40F74AD3-8EEF-DC63-E97B-FEB27561B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4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81EE0-58DF-D1A7-099C-A5016FD6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Aufgabe 7</a:t>
            </a:r>
            <a:br>
              <a:rPr lang="en-GB" sz="4400"/>
            </a:br>
            <a:br>
              <a:rPr lang="en-GB" sz="4400"/>
            </a:br>
            <a:r>
              <a:rPr lang="en-GB" sz="2800">
                <a:ea typeface="+mj-lt"/>
                <a:cs typeface="+mj-lt"/>
              </a:rPr>
              <a:t>Bedürfnis-Bedarf-Nutzen</a:t>
            </a:r>
            <a:endParaRPr lang="en-GB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911FD-7F51-ECE9-ADDE-B89984CF0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111" y="-345129"/>
            <a:ext cx="4870512" cy="49851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1400" b="1" dirty="0" err="1">
                <a:latin typeface="Century Schoolbook"/>
                <a:cs typeface="Arial"/>
              </a:rPr>
              <a:t>Primärbedürfnisse</a:t>
            </a:r>
            <a:endParaRPr lang="en-GB" sz="1400" b="1">
              <a:latin typeface="Century Schoolbook"/>
              <a:cs typeface="Arial"/>
            </a:endParaRPr>
          </a:p>
          <a:p>
            <a:pPr marL="1759585" lvl="5" indent="-342900">
              <a:spcBef>
                <a:spcPts val="700"/>
              </a:spcBef>
              <a:spcAft>
                <a:spcPts val="700"/>
              </a:spcAft>
            </a:pPr>
            <a:r>
              <a:rPr lang="en-GB" sz="1300" err="1">
                <a:latin typeface="Century Schoolbook"/>
                <a:cs typeface="Arial"/>
              </a:rPr>
              <a:t>Ästhetik</a:t>
            </a:r>
            <a:r>
              <a:rPr lang="en-GB" sz="1300" dirty="0">
                <a:latin typeface="Century Schoolbook"/>
                <a:cs typeface="Arial"/>
              </a:rPr>
              <a:t>.</a:t>
            </a:r>
            <a:endParaRPr lang="en-GB" sz="1300" dirty="0">
              <a:latin typeface="Century Schoolbook"/>
            </a:endParaRPr>
          </a:p>
          <a:p>
            <a:pPr marL="1759585" lvl="5" indent="-342900">
              <a:spcBef>
                <a:spcPts val="700"/>
              </a:spcBef>
              <a:spcAft>
                <a:spcPts val="700"/>
              </a:spcAft>
            </a:pPr>
            <a:r>
              <a:rPr lang="en-GB" sz="1300" err="1">
                <a:latin typeface="Century Schoolbook"/>
                <a:cs typeface="Arial"/>
              </a:rPr>
              <a:t>Funktionalität</a:t>
            </a:r>
            <a:r>
              <a:rPr lang="en-GB" sz="1300" dirty="0">
                <a:latin typeface="Century Schoolbook"/>
                <a:cs typeface="Arial"/>
              </a:rPr>
              <a:t>.</a:t>
            </a:r>
            <a:endParaRPr lang="en-GB" sz="1300">
              <a:latin typeface="Century Schoolbook"/>
            </a:endParaRPr>
          </a:p>
          <a:p>
            <a:pPr marL="1759585" lvl="5" indent="-342900">
              <a:spcBef>
                <a:spcPts val="700"/>
              </a:spcBef>
              <a:spcAft>
                <a:spcPts val="700"/>
              </a:spcAft>
            </a:pPr>
            <a:r>
              <a:rPr lang="en-GB" sz="1300" err="1">
                <a:latin typeface="Century Schoolbook"/>
                <a:cs typeface="Arial"/>
              </a:rPr>
              <a:t>Nachhaltigkeit</a:t>
            </a:r>
            <a:r>
              <a:rPr lang="en-GB" sz="1300" dirty="0">
                <a:latin typeface="Century Schoolbook"/>
                <a:cs typeface="Arial"/>
              </a:rPr>
              <a:t>.</a:t>
            </a:r>
            <a:endParaRPr lang="en-GB" sz="1300">
              <a:latin typeface="Century Schoolbook"/>
            </a:endParaRPr>
          </a:p>
          <a:p>
            <a:pPr marL="1759585" lvl="5" indent="-342900">
              <a:spcBef>
                <a:spcPts val="700"/>
              </a:spcBef>
              <a:spcAft>
                <a:spcPts val="700"/>
              </a:spcAft>
            </a:pPr>
            <a:r>
              <a:rPr lang="en-GB" sz="1300" err="1">
                <a:latin typeface="Century Schoolbook"/>
                <a:cs typeface="Arial"/>
              </a:rPr>
              <a:t>Benutzerfreundlichkeit</a:t>
            </a:r>
            <a:r>
              <a:rPr lang="en-GB" sz="1300" dirty="0">
                <a:latin typeface="Century Schoolbook"/>
                <a:cs typeface="Arial"/>
              </a:rPr>
              <a:t>.</a:t>
            </a:r>
            <a:endParaRPr lang="en-GB" sz="1300">
              <a:latin typeface="Century Schoolbook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sz="2000" dirty="0"/>
          </a:p>
        </p:txBody>
      </p:sp>
      <p:pic>
        <p:nvPicPr>
          <p:cNvPr id="4" name="Picture 3" descr="WAS DU BRAUCHST UND WAS DU WILLST Lerne den Unterschied: Bring den ...">
            <a:extLst>
              <a:ext uri="{FF2B5EF4-FFF2-40B4-BE49-F238E27FC236}">
                <a16:creationId xmlns:a16="http://schemas.microsoft.com/office/drawing/2014/main" id="{6024ECDF-B63B-C68D-0891-B7A575EE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059"/>
          <a:stretch/>
        </p:blipFill>
        <p:spPr>
          <a:xfrm>
            <a:off x="6805535" y="3155668"/>
            <a:ext cx="4036290" cy="3047802"/>
          </a:xfrm>
          <a:prstGeom prst="rect">
            <a:avLst/>
          </a:prstGeom>
        </p:spPr>
      </p:pic>
      <p:pic>
        <p:nvPicPr>
          <p:cNvPr id="6" name="Picture 5" descr="A logo with green leaves&#10;&#10;AI-generated content may be incorrect.">
            <a:extLst>
              <a:ext uri="{FF2B5EF4-FFF2-40B4-BE49-F238E27FC236}">
                <a16:creationId xmlns:a16="http://schemas.microsoft.com/office/drawing/2014/main" id="{E3C83394-0783-A057-6F4D-ACDFB40A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7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logo with green leaves&#10;&#10;AI-generated content may be incorrect.">
            <a:extLst>
              <a:ext uri="{FF2B5EF4-FFF2-40B4-BE49-F238E27FC236}">
                <a16:creationId xmlns:a16="http://schemas.microsoft.com/office/drawing/2014/main" id="{DC0B1E5E-97C5-11CB-8985-D0316664A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761" y="1456575"/>
            <a:ext cx="7042023" cy="3930443"/>
          </a:xfrm>
        </p:spPr>
      </p:pic>
    </p:spTree>
    <p:extLst>
      <p:ext uri="{BB962C8B-B14F-4D97-AF65-F5344CB8AC3E}">
        <p14:creationId xmlns:p14="http://schemas.microsoft.com/office/powerpoint/2010/main" val="65632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1D94-6301-E051-C037-D9D9D0DC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sz="2400" err="1">
                <a:solidFill>
                  <a:srgbClr val="000000"/>
                </a:solidFill>
                <a:latin typeface="Century Schoolbook"/>
                <a:cs typeface="Arial"/>
              </a:rPr>
              <a:t>Primärbedürfnis</a:t>
            </a:r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: </a:t>
            </a:r>
            <a:r>
              <a:rPr lang="en-GB" sz="2400" b="1" err="1">
                <a:solidFill>
                  <a:srgbClr val="000000"/>
                </a:solidFill>
                <a:latin typeface="Century Schoolbook"/>
                <a:cs typeface="Arial"/>
              </a:rPr>
              <a:t>Ästhetik</a:t>
            </a:r>
            <a:r>
              <a:rPr lang="en-GB" sz="2400" b="1">
                <a:solidFill>
                  <a:srgbClr val="000000"/>
                </a:solidFill>
                <a:latin typeface="Century Schoolbook"/>
                <a:cs typeface="Arial"/>
              </a:rPr>
              <a:t> </a:t>
            </a:r>
            <a:endParaRPr lang="en-US" b="1"/>
          </a:p>
        </p:txBody>
      </p:sp>
      <p:pic>
        <p:nvPicPr>
          <p:cNvPr id="5" name="Picture 4" descr="A logo with green leaves&#10;&#10;AI-generated content may be incorrect.">
            <a:extLst>
              <a:ext uri="{FF2B5EF4-FFF2-40B4-BE49-F238E27FC236}">
                <a16:creationId xmlns:a16="http://schemas.microsoft.com/office/drawing/2014/main" id="{ED7D8976-6E03-5692-71E8-7D83FCD9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4922BCA-70B3-034E-4A18-A2C583A7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518470"/>
              </p:ext>
            </p:extLst>
          </p:nvPr>
        </p:nvGraphicFramePr>
        <p:xfrm>
          <a:off x="-2727277" y="2017593"/>
          <a:ext cx="9576299" cy="441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Content Placeholder 14">
            <a:extLst>
              <a:ext uri="{FF2B5EF4-FFF2-40B4-BE49-F238E27FC236}">
                <a16:creationId xmlns:a16="http://schemas.microsoft.com/office/drawing/2014/main" id="{FC403B20-A250-BD5A-77A9-C8A4A339FF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181460"/>
              </p:ext>
            </p:extLst>
          </p:nvPr>
        </p:nvGraphicFramePr>
        <p:xfrm>
          <a:off x="4321795" y="2065694"/>
          <a:ext cx="3259004" cy="4409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56" name="Diagram 1055">
            <a:extLst>
              <a:ext uri="{FF2B5EF4-FFF2-40B4-BE49-F238E27FC236}">
                <a16:creationId xmlns:a16="http://schemas.microsoft.com/office/drawing/2014/main" id="{71871613-D436-02B7-8106-747E8169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431959"/>
              </p:ext>
            </p:extLst>
          </p:nvPr>
        </p:nvGraphicFramePr>
        <p:xfrm>
          <a:off x="8236701" y="2059660"/>
          <a:ext cx="3554705" cy="4410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458" name="Plus Sign 1457">
            <a:extLst>
              <a:ext uri="{FF2B5EF4-FFF2-40B4-BE49-F238E27FC236}">
                <a16:creationId xmlns:a16="http://schemas.microsoft.com/office/drawing/2014/main" id="{5860241A-0B23-E933-9223-ED62FF27F25F}"/>
              </a:ext>
            </a:extLst>
          </p:cNvPr>
          <p:cNvSpPr/>
          <p:nvPr/>
        </p:nvSpPr>
        <p:spPr>
          <a:xfrm>
            <a:off x="3677627" y="2472298"/>
            <a:ext cx="629720" cy="65734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7" name="Equals 1486">
            <a:extLst>
              <a:ext uri="{FF2B5EF4-FFF2-40B4-BE49-F238E27FC236}">
                <a16:creationId xmlns:a16="http://schemas.microsoft.com/office/drawing/2014/main" id="{4D905813-147D-37B7-FAE9-676570FE91C6}"/>
              </a:ext>
            </a:extLst>
          </p:cNvPr>
          <p:cNvSpPr/>
          <p:nvPr/>
        </p:nvSpPr>
        <p:spPr>
          <a:xfrm>
            <a:off x="7596711" y="2533928"/>
            <a:ext cx="701749" cy="533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8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1D94-6301-E051-C037-D9D9D0DC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2. </a:t>
            </a:r>
            <a:r>
              <a:rPr lang="en-GB" sz="2400" err="1">
                <a:solidFill>
                  <a:srgbClr val="000000"/>
                </a:solidFill>
                <a:latin typeface="Century Schoolbook"/>
                <a:cs typeface="Arial"/>
              </a:rPr>
              <a:t>Primärbedürfnis</a:t>
            </a:r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:</a:t>
            </a:r>
            <a:r>
              <a:rPr lang="en-GB" sz="110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400" b="1" err="1">
                <a:solidFill>
                  <a:srgbClr val="000000"/>
                </a:solidFill>
                <a:latin typeface="Century Schoolbook"/>
                <a:cs typeface="Arial"/>
              </a:rPr>
              <a:t>Funktionalität</a:t>
            </a:r>
            <a:endParaRPr lang="en-US" sz="2400" err="1">
              <a:latin typeface="Century Schoolbook"/>
            </a:endParaRPr>
          </a:p>
        </p:txBody>
      </p:sp>
      <p:pic>
        <p:nvPicPr>
          <p:cNvPr id="5" name="Picture 4" descr="A logo with green leaves&#10;&#10;AI-generated content may be incorrect.">
            <a:extLst>
              <a:ext uri="{FF2B5EF4-FFF2-40B4-BE49-F238E27FC236}">
                <a16:creationId xmlns:a16="http://schemas.microsoft.com/office/drawing/2014/main" id="{ED7D8976-6E03-5692-71E8-7D83FCD9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4922BCA-70B3-034E-4A18-A2C583A7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88587"/>
              </p:ext>
            </p:extLst>
          </p:nvPr>
        </p:nvGraphicFramePr>
        <p:xfrm>
          <a:off x="-2557862" y="2014937"/>
          <a:ext cx="9126073" cy="4450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Content Placeholder 14">
            <a:extLst>
              <a:ext uri="{FF2B5EF4-FFF2-40B4-BE49-F238E27FC236}">
                <a16:creationId xmlns:a16="http://schemas.microsoft.com/office/drawing/2014/main" id="{FC403B20-A250-BD5A-77A9-C8A4A339FF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504588"/>
              </p:ext>
            </p:extLst>
          </p:nvPr>
        </p:nvGraphicFramePr>
        <p:xfrm>
          <a:off x="4002236" y="2016304"/>
          <a:ext cx="3880404" cy="443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56" name="Diagram 1055">
            <a:extLst>
              <a:ext uri="{FF2B5EF4-FFF2-40B4-BE49-F238E27FC236}">
                <a16:creationId xmlns:a16="http://schemas.microsoft.com/office/drawing/2014/main" id="{71871613-D436-02B7-8106-747E8169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362425"/>
              </p:ext>
            </p:extLst>
          </p:nvPr>
        </p:nvGraphicFramePr>
        <p:xfrm>
          <a:off x="8293395" y="2016746"/>
          <a:ext cx="3677719" cy="4444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458" name="Plus Sign 1457">
            <a:extLst>
              <a:ext uri="{FF2B5EF4-FFF2-40B4-BE49-F238E27FC236}">
                <a16:creationId xmlns:a16="http://schemas.microsoft.com/office/drawing/2014/main" id="{5860241A-0B23-E933-9223-ED62FF27F25F}"/>
              </a:ext>
            </a:extLst>
          </p:cNvPr>
          <p:cNvSpPr/>
          <p:nvPr/>
        </p:nvSpPr>
        <p:spPr>
          <a:xfrm>
            <a:off x="3698999" y="2606356"/>
            <a:ext cx="611790" cy="58562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7" name="Equals 1486">
            <a:extLst>
              <a:ext uri="{FF2B5EF4-FFF2-40B4-BE49-F238E27FC236}">
                <a16:creationId xmlns:a16="http://schemas.microsoft.com/office/drawing/2014/main" id="{4D905813-147D-37B7-FAE9-676570FE91C6}"/>
              </a:ext>
            </a:extLst>
          </p:cNvPr>
          <p:cNvSpPr/>
          <p:nvPr/>
        </p:nvSpPr>
        <p:spPr>
          <a:xfrm>
            <a:off x="7658953" y="2607605"/>
            <a:ext cx="630032" cy="443753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9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1D94-6301-E051-C037-D9D9D0DC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3. </a:t>
            </a:r>
            <a:r>
              <a:rPr lang="en-GB" sz="2400" err="1">
                <a:solidFill>
                  <a:srgbClr val="000000"/>
                </a:solidFill>
                <a:latin typeface="Century Schoolbook"/>
                <a:cs typeface="Arial"/>
              </a:rPr>
              <a:t>Primärbedürfnis</a:t>
            </a:r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: </a:t>
            </a:r>
            <a:r>
              <a:rPr lang="en-GB" sz="2400" b="1" err="1">
                <a:solidFill>
                  <a:srgbClr val="000000"/>
                </a:solidFill>
                <a:latin typeface="Century Schoolbook"/>
                <a:cs typeface="Arial"/>
              </a:rPr>
              <a:t>Nachhaltigkeit</a:t>
            </a:r>
            <a:endParaRPr lang="en-US" sz="2400" b="1" err="1">
              <a:latin typeface="Century Schoolbook"/>
            </a:endParaRPr>
          </a:p>
        </p:txBody>
      </p:sp>
      <p:pic>
        <p:nvPicPr>
          <p:cNvPr id="5" name="Picture 4" descr="A logo with green leaves&#10;&#10;AI-generated content may be incorrect.">
            <a:extLst>
              <a:ext uri="{FF2B5EF4-FFF2-40B4-BE49-F238E27FC236}">
                <a16:creationId xmlns:a16="http://schemas.microsoft.com/office/drawing/2014/main" id="{ED7D8976-6E03-5692-71E8-7D83FCD9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4922BCA-70B3-034E-4A18-A2C583A7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564227"/>
              </p:ext>
            </p:extLst>
          </p:nvPr>
        </p:nvGraphicFramePr>
        <p:xfrm>
          <a:off x="-2781978" y="1871503"/>
          <a:ext cx="9762565" cy="460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Content Placeholder 14">
            <a:extLst>
              <a:ext uri="{FF2B5EF4-FFF2-40B4-BE49-F238E27FC236}">
                <a16:creationId xmlns:a16="http://schemas.microsoft.com/office/drawing/2014/main" id="{FC403B20-A250-BD5A-77A9-C8A4A339FF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751913"/>
              </p:ext>
            </p:extLst>
          </p:nvPr>
        </p:nvGraphicFramePr>
        <p:xfrm>
          <a:off x="1256295" y="1873274"/>
          <a:ext cx="9865360" cy="460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56" name="Diagram 1055">
            <a:extLst>
              <a:ext uri="{FF2B5EF4-FFF2-40B4-BE49-F238E27FC236}">
                <a16:creationId xmlns:a16="http://schemas.microsoft.com/office/drawing/2014/main" id="{71871613-D436-02B7-8106-747E8169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567326"/>
              </p:ext>
            </p:extLst>
          </p:nvPr>
        </p:nvGraphicFramePr>
        <p:xfrm>
          <a:off x="8400971" y="1873311"/>
          <a:ext cx="3444638" cy="4596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458" name="Plus Sign 1457">
            <a:extLst>
              <a:ext uri="{FF2B5EF4-FFF2-40B4-BE49-F238E27FC236}">
                <a16:creationId xmlns:a16="http://schemas.microsoft.com/office/drawing/2014/main" id="{5860241A-0B23-E933-9223-ED62FF27F25F}"/>
              </a:ext>
            </a:extLst>
          </p:cNvPr>
          <p:cNvSpPr/>
          <p:nvPr/>
        </p:nvSpPr>
        <p:spPr>
          <a:xfrm>
            <a:off x="3745890" y="2488435"/>
            <a:ext cx="728331" cy="66630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7" name="Equals 1486">
            <a:extLst>
              <a:ext uri="{FF2B5EF4-FFF2-40B4-BE49-F238E27FC236}">
                <a16:creationId xmlns:a16="http://schemas.microsoft.com/office/drawing/2014/main" id="{4D905813-147D-37B7-FAE9-676570FE91C6}"/>
              </a:ext>
            </a:extLst>
          </p:cNvPr>
          <p:cNvSpPr/>
          <p:nvPr/>
        </p:nvSpPr>
        <p:spPr>
          <a:xfrm>
            <a:off x="7771357" y="2489685"/>
            <a:ext cx="701749" cy="533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7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1D94-6301-E051-C037-D9D9D0DC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4. </a:t>
            </a:r>
            <a:r>
              <a:rPr lang="en-GB" sz="2400" err="1">
                <a:solidFill>
                  <a:srgbClr val="000000"/>
                </a:solidFill>
                <a:latin typeface="Century Schoolbook"/>
                <a:cs typeface="Arial"/>
              </a:rPr>
              <a:t>Primärbedürfnis</a:t>
            </a:r>
            <a:r>
              <a:rPr lang="en-GB" sz="2400">
                <a:solidFill>
                  <a:srgbClr val="000000"/>
                </a:solidFill>
                <a:latin typeface="Century Schoolbook"/>
                <a:cs typeface="Arial"/>
              </a:rPr>
              <a:t>: </a:t>
            </a:r>
            <a:r>
              <a:rPr lang="en-GB" sz="1100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400" b="1" err="1">
                <a:solidFill>
                  <a:srgbClr val="000000"/>
                </a:solidFill>
                <a:latin typeface="Century Schoolbook"/>
                <a:cs typeface="Arial"/>
              </a:rPr>
              <a:t>Benutzerfreundlichkeit</a:t>
            </a:r>
            <a:endParaRPr lang="en-US" sz="2400" b="1" err="1">
              <a:latin typeface="Century Schoolbook"/>
            </a:endParaRPr>
          </a:p>
        </p:txBody>
      </p:sp>
      <p:pic>
        <p:nvPicPr>
          <p:cNvPr id="5" name="Picture 4" descr="A logo with green leaves&#10;&#10;AI-generated content may be incorrect.">
            <a:extLst>
              <a:ext uri="{FF2B5EF4-FFF2-40B4-BE49-F238E27FC236}">
                <a16:creationId xmlns:a16="http://schemas.microsoft.com/office/drawing/2014/main" id="{ED7D8976-6E03-5692-71E8-7D83FCD9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4922BCA-70B3-034E-4A18-A2C583A7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710415"/>
              </p:ext>
            </p:extLst>
          </p:nvPr>
        </p:nvGraphicFramePr>
        <p:xfrm>
          <a:off x="-2837580" y="2005973"/>
          <a:ext cx="9750176" cy="4440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Content Placeholder 14">
            <a:extLst>
              <a:ext uri="{FF2B5EF4-FFF2-40B4-BE49-F238E27FC236}">
                <a16:creationId xmlns:a16="http://schemas.microsoft.com/office/drawing/2014/main" id="{FC403B20-A250-BD5A-77A9-C8A4A339FF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382828"/>
              </p:ext>
            </p:extLst>
          </p:nvPr>
        </p:nvGraphicFramePr>
        <p:xfrm>
          <a:off x="878321" y="2016306"/>
          <a:ext cx="10058400" cy="4449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56" name="Diagram 1055">
            <a:extLst>
              <a:ext uri="{FF2B5EF4-FFF2-40B4-BE49-F238E27FC236}">
                <a16:creationId xmlns:a16="http://schemas.microsoft.com/office/drawing/2014/main" id="{71871613-D436-02B7-8106-747E8169D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267606"/>
              </p:ext>
            </p:extLst>
          </p:nvPr>
        </p:nvGraphicFramePr>
        <p:xfrm>
          <a:off x="8319080" y="2007782"/>
          <a:ext cx="3709549" cy="444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458" name="Plus Sign 1457">
            <a:extLst>
              <a:ext uri="{FF2B5EF4-FFF2-40B4-BE49-F238E27FC236}">
                <a16:creationId xmlns:a16="http://schemas.microsoft.com/office/drawing/2014/main" id="{5860241A-0B23-E933-9223-ED62FF27F25F}"/>
              </a:ext>
            </a:extLst>
          </p:cNvPr>
          <p:cNvSpPr/>
          <p:nvPr/>
        </p:nvSpPr>
        <p:spPr>
          <a:xfrm>
            <a:off x="3599837" y="2502235"/>
            <a:ext cx="728331" cy="66630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7" name="Equals 1486">
            <a:extLst>
              <a:ext uri="{FF2B5EF4-FFF2-40B4-BE49-F238E27FC236}">
                <a16:creationId xmlns:a16="http://schemas.microsoft.com/office/drawing/2014/main" id="{4D905813-147D-37B7-FAE9-676570FE91C6}"/>
              </a:ext>
            </a:extLst>
          </p:cNvPr>
          <p:cNvSpPr/>
          <p:nvPr/>
        </p:nvSpPr>
        <p:spPr>
          <a:xfrm>
            <a:off x="7717166" y="2567144"/>
            <a:ext cx="701749" cy="533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00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D6294-6326-0B55-6287-A29297C8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Aufgabe 8</a:t>
            </a:r>
            <a:br>
              <a:rPr lang="en-GB" sz="4400"/>
            </a:br>
            <a:br>
              <a:rPr lang="en-GB" sz="4400"/>
            </a:br>
            <a:r>
              <a:rPr lang="en-GB" sz="2800" err="1"/>
              <a:t>Maßnahme</a:t>
            </a:r>
            <a:r>
              <a:rPr lang="en-GB" sz="2800"/>
              <a:t> </a:t>
            </a:r>
            <a:r>
              <a:rPr lang="en-GB" sz="2800" err="1"/>
              <a:t>zur</a:t>
            </a:r>
            <a:r>
              <a:rPr lang="en-GB" sz="2800"/>
              <a:t> </a:t>
            </a:r>
            <a:r>
              <a:rPr lang="en-GB" sz="2800" err="1"/>
              <a:t>Kundengewinnung</a:t>
            </a:r>
            <a:r>
              <a:rPr lang="en-GB" sz="2800"/>
              <a:t> und -</a:t>
            </a:r>
            <a:r>
              <a:rPr lang="en-GB" sz="2800" err="1"/>
              <a:t>bindung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A90ED-87C8-A3C7-33D6-6BC7D9C78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err="1">
                <a:latin typeface="Century Schoolbook"/>
                <a:ea typeface="Calibri"/>
                <a:cs typeface="Calibri"/>
              </a:rPr>
              <a:t>Kundengewinnung</a:t>
            </a:r>
            <a:endParaRPr lang="en-US" sz="1800" err="1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GB" sz="1400" b="1" dirty="0">
              <a:latin typeface="Century Schoolbook"/>
              <a:ea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GB" sz="1400" b="1" dirty="0">
              <a:latin typeface="Century Schoolbook"/>
              <a:ea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GB" sz="1400" b="1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</a:pPr>
            <a:r>
              <a:rPr lang="en-GB" sz="1400" b="1" dirty="0">
                <a:latin typeface="Century Schoolbook"/>
                <a:ea typeface="Calibri"/>
                <a:cs typeface="Calibri"/>
              </a:rPr>
              <a:t>Marketing:</a:t>
            </a:r>
            <a:endParaRPr lang="en-GB" sz="14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>
                <a:latin typeface="Century Schoolbook"/>
                <a:ea typeface="Calibri"/>
                <a:cs typeface="Calibri"/>
              </a:rPr>
              <a:t>Social-Media-</a:t>
            </a:r>
            <a:r>
              <a:rPr lang="en-US" sz="1400" dirty="0" err="1">
                <a:latin typeface="Century Schoolbook"/>
                <a:ea typeface="Calibri"/>
                <a:cs typeface="Calibri"/>
              </a:rPr>
              <a:t>Wettbewerbe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>
                <a:latin typeface="Century Schoolbook"/>
                <a:ea typeface="Calibri"/>
                <a:cs typeface="Calibri"/>
              </a:rPr>
              <a:t>Content-Marketing</a:t>
            </a:r>
            <a:endParaRPr lang="en-US" sz="1400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>
                <a:latin typeface="Century Schoolbook"/>
                <a:ea typeface="Calibri"/>
                <a:cs typeface="Calibri"/>
              </a:rPr>
              <a:t>Influencer-</a:t>
            </a:r>
            <a:r>
              <a:rPr lang="en-US" sz="1400" dirty="0" err="1">
                <a:latin typeface="Century Schoolbook"/>
                <a:ea typeface="Calibri"/>
                <a:cs typeface="Calibri"/>
              </a:rPr>
              <a:t>Kampagnen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</a:pPr>
            <a:r>
              <a:rPr lang="en-GB" sz="1400" b="1" dirty="0">
                <a:latin typeface="Century Schoolbook"/>
                <a:ea typeface="Calibri"/>
                <a:cs typeface="Calibri"/>
              </a:rPr>
              <a:t>Vertrieb:</a:t>
            </a:r>
            <a:endParaRPr lang="en-GB" sz="14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 err="1">
                <a:latin typeface="Century Schoolbook"/>
                <a:ea typeface="Calibri"/>
                <a:cs typeface="Calibri"/>
              </a:rPr>
              <a:t>Rabatte</a:t>
            </a:r>
            <a:r>
              <a:rPr lang="en-US" sz="1400" dirty="0">
                <a:latin typeface="Century Schoolbook"/>
                <a:ea typeface="Calibri"/>
                <a:cs typeface="Calibri"/>
              </a:rPr>
              <a:t> für </a:t>
            </a:r>
            <a:r>
              <a:rPr lang="en-US" sz="1400" dirty="0" err="1">
                <a:latin typeface="Century Schoolbook"/>
                <a:ea typeface="Calibri"/>
                <a:cs typeface="Calibri"/>
              </a:rPr>
              <a:t>Neukunden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 err="1">
                <a:latin typeface="Century Schoolbook"/>
                <a:ea typeface="Calibri"/>
                <a:cs typeface="Calibri"/>
              </a:rPr>
              <a:t>Personalisierte</a:t>
            </a:r>
            <a:r>
              <a:rPr lang="en-US" sz="1400" dirty="0">
                <a:latin typeface="Century Schoolbook"/>
                <a:ea typeface="Calibri"/>
                <a:cs typeface="Calibri"/>
              </a:rPr>
              <a:t> </a:t>
            </a:r>
            <a:r>
              <a:rPr lang="en-US" sz="1400" dirty="0" err="1">
                <a:latin typeface="Century Schoolbook"/>
                <a:ea typeface="Calibri"/>
                <a:cs typeface="Calibri"/>
              </a:rPr>
              <a:t>Angebote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 err="1">
                <a:latin typeface="Century Schoolbook"/>
                <a:ea typeface="Calibri"/>
                <a:cs typeface="Calibri"/>
              </a:rPr>
              <a:t>Aktionen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</a:pPr>
            <a:r>
              <a:rPr lang="en-GB" sz="1400" b="1" dirty="0">
                <a:latin typeface="Century Schoolbook"/>
                <a:ea typeface="Calibri"/>
                <a:cs typeface="Calibri"/>
              </a:rPr>
              <a:t>Support/Service:</a:t>
            </a:r>
            <a:endParaRPr lang="en-GB" sz="14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 err="1">
                <a:latin typeface="Century Schoolbook"/>
                <a:ea typeface="Calibri"/>
                <a:cs typeface="Calibri"/>
              </a:rPr>
              <a:t>Kostenloser</a:t>
            </a:r>
            <a:r>
              <a:rPr lang="en-US" sz="1400" dirty="0">
                <a:latin typeface="Century Schoolbook"/>
                <a:ea typeface="Calibri"/>
                <a:cs typeface="Calibri"/>
              </a:rPr>
              <a:t> Aufbau-Service für </a:t>
            </a:r>
            <a:r>
              <a:rPr lang="en-US" sz="1400" dirty="0" err="1">
                <a:latin typeface="Century Schoolbook"/>
                <a:ea typeface="Calibri"/>
                <a:cs typeface="Calibri"/>
              </a:rPr>
              <a:t>Neukunden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 err="1">
                <a:latin typeface="Century Schoolbook"/>
                <a:ea typeface="Calibri"/>
                <a:cs typeface="Calibri"/>
              </a:rPr>
              <a:t>Einfache</a:t>
            </a:r>
            <a:r>
              <a:rPr lang="en-US" sz="1400" dirty="0">
                <a:latin typeface="Century Schoolbook"/>
                <a:ea typeface="Calibri"/>
                <a:cs typeface="Calibri"/>
              </a:rPr>
              <a:t> </a:t>
            </a:r>
            <a:r>
              <a:rPr lang="en-US" sz="1400" dirty="0" err="1">
                <a:latin typeface="Century Schoolbook"/>
                <a:ea typeface="Calibri"/>
                <a:cs typeface="Calibri"/>
              </a:rPr>
              <a:t>Anleitungen</a:t>
            </a:r>
            <a:endParaRPr lang="en-US" sz="1400" dirty="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dirty="0" err="1">
                <a:latin typeface="Century Schoolbook"/>
                <a:ea typeface="Calibri"/>
                <a:cs typeface="Calibri"/>
              </a:rPr>
              <a:t>Beratung</a:t>
            </a:r>
            <a:endParaRPr lang="en-US" sz="140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dirty="0">
              <a:latin typeface="Century Schoolbook"/>
              <a:ea typeface="Calibri"/>
              <a:cs typeface="Calibri"/>
            </a:endParaRPr>
          </a:p>
        </p:txBody>
      </p:sp>
      <p:pic>
        <p:nvPicPr>
          <p:cNvPr id="4" name="Graphic 3" descr="Connections with solid fill">
            <a:extLst>
              <a:ext uri="{FF2B5EF4-FFF2-40B4-BE49-F238E27FC236}">
                <a16:creationId xmlns:a16="http://schemas.microsoft.com/office/drawing/2014/main" id="{22F936B5-AB40-0514-D3D4-4E861B16A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563" y="1716741"/>
            <a:ext cx="1295400" cy="1295400"/>
          </a:xfrm>
          <a:prstGeom prst="rect">
            <a:avLst/>
          </a:prstGeom>
        </p:spPr>
      </p:pic>
      <p:pic>
        <p:nvPicPr>
          <p:cNvPr id="7" name="Graphic 6" descr="Call centre with solid fill">
            <a:extLst>
              <a:ext uri="{FF2B5EF4-FFF2-40B4-BE49-F238E27FC236}">
                <a16:creationId xmlns:a16="http://schemas.microsoft.com/office/drawing/2014/main" id="{BA0B7C6E-112F-4817-1E10-599394737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9800" y="4574243"/>
            <a:ext cx="1441076" cy="13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A22A-620E-455C-6479-D9EB25A8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Kundenbindung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9E742-5187-3DC2-1EEA-273DF3DE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800" b="1">
                <a:latin typeface="Century Schoolbook"/>
                <a:ea typeface="Calibri"/>
                <a:cs typeface="Calibri"/>
              </a:rPr>
              <a:t>Marketing:</a:t>
            </a:r>
            <a:endParaRPr lang="en-GB" sz="18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Regelmäßige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Newsletter 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Treueprogramme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dirty="0">
                <a:latin typeface="Century Schoolbook"/>
                <a:ea typeface="Calibri"/>
                <a:cs typeface="Calibri"/>
              </a:rPr>
              <a:t>Social-Media-Communities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</a:pPr>
            <a:r>
              <a:rPr lang="en-GB" sz="1800" b="1" dirty="0">
                <a:latin typeface="Century Schoolbook"/>
                <a:ea typeface="Calibri"/>
                <a:cs typeface="Calibri"/>
              </a:rPr>
              <a:t>Vertrieb</a:t>
            </a:r>
            <a:endParaRPr lang="en-GB" sz="18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dirty="0">
                <a:latin typeface="Century Schoolbook"/>
                <a:ea typeface="Calibri"/>
                <a:cs typeface="Calibri"/>
              </a:rPr>
              <a:t>Cross-Selling 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Rabatte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</a:t>
            </a:r>
            <a:r>
              <a:rPr lang="en-US" sz="1800" err="1">
                <a:latin typeface="Century Schoolbook"/>
                <a:ea typeface="Calibri"/>
                <a:cs typeface="Calibri"/>
              </a:rPr>
              <a:t>oder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Boni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Sonderaktionen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</a:pPr>
            <a:r>
              <a:rPr lang="en-GB" sz="1800" b="1" dirty="0">
                <a:latin typeface="Century Schoolbook"/>
                <a:ea typeface="Calibri"/>
                <a:cs typeface="Calibri"/>
              </a:rPr>
              <a:t>Support/Service:</a:t>
            </a:r>
            <a:endParaRPr lang="en-GB" sz="1800">
              <a:solidFill>
                <a:srgbClr val="444444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Zufriedenheitsgarantie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Kundenclubs</a:t>
            </a:r>
            <a:endParaRPr lang="en-US" sz="180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800" err="1">
                <a:latin typeface="Century Schoolbook"/>
                <a:ea typeface="Calibri"/>
                <a:cs typeface="Calibri"/>
              </a:rPr>
              <a:t>Persönlicher</a:t>
            </a:r>
            <a:r>
              <a:rPr lang="en-US" sz="1800" dirty="0">
                <a:latin typeface="Century Schoolbook"/>
                <a:ea typeface="Calibri"/>
                <a:cs typeface="Calibri"/>
              </a:rPr>
              <a:t> Support</a:t>
            </a:r>
          </a:p>
        </p:txBody>
      </p:sp>
      <p:pic>
        <p:nvPicPr>
          <p:cNvPr id="5" name="Picture 4" descr="Field Guide to Urban Gardening | Uncle Jim's Worm Farm">
            <a:extLst>
              <a:ext uri="{FF2B5EF4-FFF2-40B4-BE49-F238E27FC236}">
                <a16:creationId xmlns:a16="http://schemas.microsoft.com/office/drawing/2014/main" id="{81722AC1-A90F-E1D3-62D1-5539150F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84" y="392630"/>
            <a:ext cx="4609670" cy="6064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9928F-6BC3-EEAD-20AA-0B0FAC1ABB8D}"/>
              </a:ext>
            </a:extLst>
          </p:cNvPr>
          <p:cNvSpPr txBox="1"/>
          <p:nvPr/>
        </p:nvSpPr>
        <p:spPr>
          <a:xfrm>
            <a:off x="7409733" y="741224"/>
            <a:ext cx="1664411" cy="369332"/>
          </a:xfrm>
          <a:prstGeom prst="rect">
            <a:avLst/>
          </a:prstGeom>
          <a:solidFill>
            <a:srgbClr val="B8B1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Century Schoolbook"/>
              </a:rPr>
              <a:t>Newsletter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1774B-1D30-74FA-0870-5E31D5B80758}"/>
              </a:ext>
            </a:extLst>
          </p:cNvPr>
          <p:cNvSpPr txBox="1"/>
          <p:nvPr/>
        </p:nvSpPr>
        <p:spPr>
          <a:xfrm>
            <a:off x="7486914" y="2016681"/>
            <a:ext cx="1484615" cy="461665"/>
          </a:xfrm>
          <a:prstGeom prst="rect">
            <a:avLst/>
          </a:prstGeom>
          <a:solidFill>
            <a:srgbClr val="784A3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Century Schoolbook"/>
              </a:rPr>
              <a:t>Urban Gardening Supplies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EE3D-C8E6-1534-FC73-B6412570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75" y="1185059"/>
            <a:ext cx="3800055" cy="4487882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Aufgabe 9</a:t>
            </a:r>
            <a:br>
              <a:rPr lang="en-GB" sz="4400"/>
            </a:br>
            <a:br>
              <a:rPr lang="en-GB" sz="4400" dirty="0"/>
            </a:br>
            <a:r>
              <a:rPr lang="en-GB" sz="2800" err="1">
                <a:ea typeface="+mj-lt"/>
                <a:cs typeface="+mj-lt"/>
              </a:rPr>
              <a:t>Maßnahmen</a:t>
            </a:r>
            <a:r>
              <a:rPr lang="en-GB" sz="2800">
                <a:ea typeface="+mj-lt"/>
                <a:cs typeface="+mj-lt"/>
              </a:rPr>
              <a:t> </a:t>
            </a:r>
            <a:r>
              <a:rPr lang="en-GB" sz="2800" err="1">
                <a:ea typeface="+mj-lt"/>
                <a:cs typeface="+mj-lt"/>
              </a:rPr>
              <a:t>zur</a:t>
            </a:r>
            <a:r>
              <a:rPr lang="en-GB" sz="2800">
                <a:ea typeface="+mj-lt"/>
                <a:cs typeface="+mj-lt"/>
              </a:rPr>
              <a:t> </a:t>
            </a:r>
            <a:r>
              <a:rPr lang="en-GB" sz="2800" err="1">
                <a:ea typeface="+mj-lt"/>
                <a:cs typeface="+mj-lt"/>
              </a:rPr>
              <a:t>Steigerung</a:t>
            </a:r>
            <a:r>
              <a:rPr lang="en-GB" sz="2800">
                <a:ea typeface="+mj-lt"/>
                <a:cs typeface="+mj-lt"/>
              </a:rPr>
              <a:t> der Kundenprofitabilität </a:t>
            </a:r>
            <a:endParaRPr lang="en-GB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2EB6-3F2F-EE91-1971-F18E3050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5259146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err="1">
                <a:latin typeface="Century Schoolbook"/>
                <a:ea typeface="Calibri"/>
                <a:cs typeface="Calibri"/>
              </a:rPr>
              <a:t>Steigerung</a:t>
            </a:r>
            <a:r>
              <a:rPr lang="en-GB" sz="1800" b="1" dirty="0">
                <a:latin typeface="Century Schoolbook"/>
                <a:ea typeface="Calibri"/>
                <a:cs typeface="Calibri"/>
              </a:rPr>
              <a:t> der </a:t>
            </a:r>
            <a:r>
              <a:rPr lang="en-GB" sz="1800" b="1" err="1">
                <a:latin typeface="Century Schoolbook"/>
                <a:ea typeface="Calibri"/>
                <a:cs typeface="Calibri"/>
              </a:rPr>
              <a:t>Kundenprofitabilität</a:t>
            </a:r>
            <a:endParaRPr lang="en-US" sz="1800" b="1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b="1" dirty="0">
              <a:latin typeface="Century Schoolbook"/>
              <a:ea typeface="Calibri"/>
              <a:cs typeface="Calibri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b="1" err="1">
                <a:latin typeface="Century Schoolbook"/>
                <a:ea typeface="Calibri"/>
                <a:cs typeface="Calibri"/>
              </a:rPr>
              <a:t>Premiumprodukte</a:t>
            </a:r>
            <a:endParaRPr lang="en-US" sz="1400" err="1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b="1" dirty="0">
                <a:latin typeface="Century Schoolbook"/>
                <a:ea typeface="Calibri"/>
                <a:cs typeface="Calibri"/>
              </a:rPr>
              <a:t>Abo-Modelle</a:t>
            </a:r>
            <a:endParaRPr lang="en-US" sz="1400" dirty="0">
              <a:solidFill>
                <a:srgbClr val="000000"/>
              </a:solidFill>
              <a:latin typeface="Century Schoolbook"/>
              <a:ea typeface="Calibri"/>
              <a:cs typeface="Calibri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r>
              <a:rPr lang="en-US" sz="1400" b="1" dirty="0">
                <a:latin typeface="Century Schoolbook"/>
                <a:ea typeface="Calibri"/>
                <a:cs typeface="Calibri"/>
              </a:rPr>
              <a:t>Cross-Selling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Font typeface="Arial,Sans-Serif" pitchFamily="18" charset="0"/>
              <a:buChar char="•"/>
            </a:pPr>
            <a:endParaRPr lang="en-US" sz="1400" dirty="0">
              <a:latin typeface="Century Schoolbook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262626"/>
              </a:buClr>
              <a:buNone/>
            </a:pPr>
            <a:endParaRPr lang="en-US" sz="1400" dirty="0">
              <a:latin typeface="Century Schoolbook"/>
              <a:ea typeface="Calibri"/>
              <a:cs typeface="Calibri"/>
            </a:endParaRPr>
          </a:p>
        </p:txBody>
      </p:sp>
      <p:pic>
        <p:nvPicPr>
          <p:cNvPr id="4" name="Picture 3" descr="Urban Gardener's Starter Kit: Top 3 Featured Collection for Year-Round ...">
            <a:extLst>
              <a:ext uri="{FF2B5EF4-FFF2-40B4-BE49-F238E27FC236}">
                <a16:creationId xmlns:a16="http://schemas.microsoft.com/office/drawing/2014/main" id="{7CCA39C2-B7F0-3118-F27A-3A308847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85" y="3667018"/>
            <a:ext cx="4181581" cy="2375043"/>
          </a:xfrm>
          <a:prstGeom prst="rect">
            <a:avLst/>
          </a:prstGeom>
        </p:spPr>
      </p:pic>
      <p:pic>
        <p:nvPicPr>
          <p:cNvPr id="7" name="Picture 6" descr="A logo with green leaves&#10;&#10;AI-generated content may be incorrect.">
            <a:extLst>
              <a:ext uri="{FF2B5EF4-FFF2-40B4-BE49-F238E27FC236}">
                <a16:creationId xmlns:a16="http://schemas.microsoft.com/office/drawing/2014/main" id="{1C34B52B-4361-CDCF-A287-D04A4210A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0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1C01B-F209-5055-19AB-86E131E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Aufgabe</a:t>
            </a:r>
            <a:r>
              <a:rPr lang="en-GB" sz="4400" dirty="0"/>
              <a:t> 10</a:t>
            </a:r>
            <a:br>
              <a:rPr lang="en-GB" sz="4400" dirty="0"/>
            </a:br>
            <a:br>
              <a:rPr lang="en-US" dirty="0"/>
            </a:br>
            <a:r>
              <a:rPr lang="en-GB" sz="2800" dirty="0"/>
              <a:t>KANO-System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50B6C-38FE-2645-9843-1A0CFACB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56" y="936416"/>
            <a:ext cx="4870512" cy="4985169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262626"/>
              </a:buClr>
              <a:buAutoNum type="arabicPeriod"/>
            </a:pPr>
            <a:endParaRPr lang="en-GB" sz="2000" b="1" dirty="0"/>
          </a:p>
          <a:p>
            <a:pPr marL="0" indent="0">
              <a:buClr>
                <a:srgbClr val="262626"/>
              </a:buClr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algn="ctr">
              <a:buNone/>
            </a:pPr>
            <a:endParaRPr lang="en-GB" sz="2000" b="1" dirty="0">
              <a:latin typeface="Century Schoolbook"/>
              <a:ea typeface="Calibri"/>
              <a:cs typeface="Calibri"/>
            </a:endParaRPr>
          </a:p>
          <a:p>
            <a:pPr algn="ctr">
              <a:buNone/>
            </a:pPr>
            <a:r>
              <a:rPr lang="en-GB" sz="2000" b="1" dirty="0">
                <a:latin typeface="Century Schoolbook"/>
                <a:ea typeface="Calibri"/>
                <a:cs typeface="Calibri"/>
              </a:rPr>
              <a:t>Das KANO-System: </a:t>
            </a:r>
            <a:endParaRPr lang="en-GB" sz="2000" dirty="0">
              <a:latin typeface="Century Schoolbook"/>
              <a:ea typeface="Calibri"/>
              <a:cs typeface="Calibri"/>
            </a:endParaRPr>
          </a:p>
          <a:p>
            <a:pPr algn="ctr">
              <a:buNone/>
            </a:pPr>
            <a:r>
              <a:rPr lang="en-GB" sz="2000" b="1" dirty="0">
                <a:latin typeface="Century Schoolbook"/>
                <a:ea typeface="Calibri"/>
                <a:cs typeface="Calibri"/>
              </a:rPr>
              <a:t>Ein Modell </a:t>
            </a:r>
            <a:r>
              <a:rPr lang="en-GB" sz="2000" b="1" err="1">
                <a:latin typeface="Century Schoolbook"/>
                <a:ea typeface="Calibri"/>
                <a:cs typeface="Calibri"/>
              </a:rPr>
              <a:t>zur</a:t>
            </a:r>
            <a:r>
              <a:rPr lang="en-GB" sz="2000" b="1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2000" b="1" err="1">
                <a:latin typeface="Century Schoolbook"/>
                <a:ea typeface="Calibri"/>
                <a:cs typeface="Calibri"/>
              </a:rPr>
              <a:t>Kundenzufriedenheitsanalyse</a:t>
            </a:r>
            <a:endParaRPr lang="en-GB" sz="2000">
              <a:latin typeface="Century Schoolbook"/>
              <a:ea typeface="Calibri"/>
              <a:cs typeface="Calibri"/>
            </a:endParaRPr>
          </a:p>
          <a:p>
            <a:pPr marL="0" indent="0">
              <a:buNone/>
            </a:pPr>
            <a:endParaRPr lang="en-GB" sz="1600" b="1" dirty="0">
              <a:latin typeface="Century Schoolbook"/>
            </a:endParaRPr>
          </a:p>
          <a:p>
            <a:pPr marL="0" indent="0">
              <a:buNone/>
            </a:pPr>
            <a:r>
              <a:rPr lang="en-GB" sz="1600" b="1" dirty="0">
                <a:latin typeface="Century Schoolbook"/>
                <a:ea typeface="+mn-lt"/>
                <a:cs typeface="+mn-lt"/>
              </a:rPr>
              <a:t>Das Modell </a:t>
            </a:r>
            <a:r>
              <a:rPr lang="en-GB" sz="1600" b="1" err="1">
                <a:latin typeface="Century Schoolbook"/>
                <a:ea typeface="+mn-lt"/>
                <a:cs typeface="+mn-lt"/>
              </a:rPr>
              <a:t>unterscheidet</a:t>
            </a:r>
            <a:r>
              <a:rPr lang="en-GB" sz="1600" b="1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b="1" err="1">
                <a:latin typeface="Century Schoolbook"/>
                <a:ea typeface="+mn-lt"/>
                <a:cs typeface="+mn-lt"/>
              </a:rPr>
              <a:t>zwischen</a:t>
            </a:r>
            <a:r>
              <a:rPr lang="en-GB" sz="1600" b="1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b="1" err="1">
                <a:latin typeface="Century Schoolbook"/>
                <a:ea typeface="+mn-lt"/>
                <a:cs typeface="+mn-lt"/>
              </a:rPr>
              <a:t>fünf</a:t>
            </a:r>
            <a:r>
              <a:rPr lang="en-GB" sz="1600" b="1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b="1" err="1">
                <a:latin typeface="Century Schoolbook"/>
                <a:ea typeface="+mn-lt"/>
                <a:cs typeface="+mn-lt"/>
              </a:rPr>
              <a:t>Arten</a:t>
            </a:r>
            <a:r>
              <a:rPr lang="en-GB" sz="1600" b="1" dirty="0">
                <a:latin typeface="Century Schoolbook"/>
                <a:ea typeface="+mn-lt"/>
                <a:cs typeface="+mn-lt"/>
              </a:rPr>
              <a:t> von </a:t>
            </a:r>
            <a:r>
              <a:rPr lang="en-GB" sz="1600" b="1" err="1">
                <a:latin typeface="Century Schoolbook"/>
                <a:ea typeface="+mn-lt"/>
                <a:cs typeface="+mn-lt"/>
              </a:rPr>
              <a:t>Anforderungen</a:t>
            </a:r>
            <a:endParaRPr lang="en-GB" b="1" err="1">
              <a:latin typeface="Century Schoolbook"/>
            </a:endParaRPr>
          </a:p>
          <a:p>
            <a:pPr marL="342900" indent="-342900">
              <a:buAutoNum type="arabicPeriod"/>
            </a:pPr>
            <a:r>
              <a:rPr lang="en-US" sz="1600" err="1">
                <a:latin typeface="Century Schoolbook"/>
                <a:ea typeface="Calibri"/>
                <a:cs typeface="Calibri"/>
              </a:rPr>
              <a:t>Basismerkmale</a:t>
            </a:r>
            <a:r>
              <a:rPr lang="en-US" sz="1600" dirty="0">
                <a:latin typeface="Century Schoolbook"/>
                <a:ea typeface="Calibri"/>
                <a:cs typeface="Calibri"/>
              </a:rPr>
              <a:t> (Must-be Features)</a:t>
            </a:r>
            <a:endParaRPr lang="en-GB" sz="1600">
              <a:latin typeface="Century Schoolbook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Century Schoolbook"/>
                <a:ea typeface="Calibri"/>
                <a:cs typeface="Calibri"/>
              </a:rPr>
              <a:t>Leistungsmerkmale (Performance Features)</a:t>
            </a:r>
            <a:endParaRPr lang="en-GB" sz="1600">
              <a:latin typeface="Century Schoolbook"/>
            </a:endParaRPr>
          </a:p>
          <a:p>
            <a:pPr marL="342900" indent="-342900">
              <a:buAutoNum type="arabicPeriod"/>
            </a:pPr>
            <a:r>
              <a:rPr lang="en-US" sz="1600" err="1">
                <a:latin typeface="Century Schoolbook"/>
                <a:ea typeface="Calibri"/>
                <a:cs typeface="Calibri"/>
              </a:rPr>
              <a:t>Begeisterungsmerkmale</a:t>
            </a:r>
            <a:r>
              <a:rPr lang="en-US" sz="1600" dirty="0">
                <a:latin typeface="Century Schoolbook"/>
                <a:ea typeface="Calibri"/>
                <a:cs typeface="Calibri"/>
              </a:rPr>
              <a:t> (Excitement Features)</a:t>
            </a:r>
            <a:endParaRPr lang="en-GB" sz="1600">
              <a:latin typeface="Century Schoolbook"/>
            </a:endParaRPr>
          </a:p>
          <a:p>
            <a:pPr marL="342900" indent="-342900">
              <a:buAutoNum type="arabicPeriod"/>
            </a:pPr>
            <a:r>
              <a:rPr lang="en-GB" sz="1600" err="1">
                <a:latin typeface="Century Schoolbook"/>
                <a:ea typeface="Calibri"/>
                <a:cs typeface="Calibri"/>
              </a:rPr>
              <a:t>Unerhebliche</a:t>
            </a:r>
            <a:r>
              <a:rPr lang="en-GB" sz="1600" dirty="0">
                <a:latin typeface="Century Schoolbook"/>
                <a:ea typeface="Calibri"/>
                <a:cs typeface="Calibri"/>
              </a:rPr>
              <a:t> </a:t>
            </a:r>
            <a:r>
              <a:rPr lang="en-GB" sz="1600" err="1">
                <a:latin typeface="Century Schoolbook"/>
                <a:ea typeface="Calibri"/>
                <a:cs typeface="Calibri"/>
              </a:rPr>
              <a:t>Merkmale</a:t>
            </a:r>
            <a:endParaRPr lang="en-GB" sz="1600" dirty="0">
              <a:latin typeface="Century Schoolbook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err="1">
                <a:latin typeface="Century Schoolbook"/>
                <a:ea typeface="Calibri"/>
                <a:cs typeface="Calibri"/>
              </a:rPr>
              <a:t>Rückweisungsmerkmale</a:t>
            </a:r>
            <a:r>
              <a:rPr lang="en-US" sz="1600" dirty="0">
                <a:latin typeface="Century Schoolbook"/>
                <a:ea typeface="Calibri"/>
                <a:cs typeface="Calibri"/>
              </a:rPr>
              <a:t> (Reverse Features)</a:t>
            </a:r>
            <a:endParaRPr lang="en-GB" sz="1600" dirty="0">
              <a:latin typeface="Century Schoolbook"/>
            </a:endParaRPr>
          </a:p>
          <a:p>
            <a:pPr marL="0" indent="0">
              <a:buNone/>
            </a:pPr>
            <a:endParaRPr lang="en-US" sz="12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 b="1" dirty="0"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sz="2000" b="1" dirty="0"/>
          </a:p>
          <a:p>
            <a:pPr>
              <a:buClr>
                <a:srgbClr val="262626"/>
              </a:buClr>
              <a:buAutoNum type="arabicPeriod"/>
            </a:pPr>
            <a:endParaRPr lang="en-GB" sz="2000" b="1" dirty="0"/>
          </a:p>
        </p:txBody>
      </p:sp>
      <p:pic>
        <p:nvPicPr>
          <p:cNvPr id="5" name="Picture 4" descr="A logo with green leaves&#10;&#10;AI-generated content may be incorrect.">
            <a:extLst>
              <a:ext uri="{FF2B5EF4-FFF2-40B4-BE49-F238E27FC236}">
                <a16:creationId xmlns:a16="http://schemas.microsoft.com/office/drawing/2014/main" id="{AA117AF5-4F6A-FF84-F467-5122E81C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C6BF2-0BFF-9DFB-079F-71066721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GB" err="1"/>
              <a:t>Rückweisungsmerkmale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4D22-EE34-2164-A4E8-68706A62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 dirty="0">
              <a:latin typeface="Century Schoolbook"/>
              <a:cs typeface="Arial"/>
            </a:endParaRPr>
          </a:p>
          <a:p>
            <a:pPr>
              <a:buClr>
                <a:srgbClr val="262626"/>
              </a:buClr>
            </a:pPr>
            <a:r>
              <a:rPr lang="en-GB" sz="2000">
                <a:latin typeface="Century Schoolbook"/>
                <a:cs typeface="Arial"/>
              </a:rPr>
              <a:t>Schlechte </a:t>
            </a:r>
            <a:r>
              <a:rPr lang="en-GB" sz="2000" dirty="0" err="1">
                <a:latin typeface="Century Schoolbook"/>
                <a:cs typeface="Arial"/>
              </a:rPr>
              <a:t>Verarbeitungsqualität</a:t>
            </a:r>
          </a:p>
          <a:p>
            <a:pPr marL="0" indent="0">
              <a:buClr>
                <a:srgbClr val="262626"/>
              </a:buClr>
              <a:buNone/>
            </a:pPr>
            <a:endParaRPr lang="en-GB" sz="2000" dirty="0">
              <a:latin typeface="Century Schoolbook"/>
              <a:cs typeface="Arial"/>
            </a:endParaRPr>
          </a:p>
          <a:p>
            <a:r>
              <a:rPr lang="en-GB" sz="2000" dirty="0" err="1">
                <a:latin typeface="Century Schoolbook"/>
                <a:cs typeface="Arial"/>
              </a:rPr>
              <a:t>Komplizierte</a:t>
            </a:r>
            <a:r>
              <a:rPr lang="en-GB" sz="2000">
                <a:latin typeface="Century Schoolbook"/>
                <a:cs typeface="Arial"/>
              </a:rPr>
              <a:t> Montage</a:t>
            </a:r>
            <a:endParaRPr lang="en-GB" sz="2000">
              <a:latin typeface="Century Schoolbook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sz="2000" dirty="0">
              <a:latin typeface="Century Schoolbook"/>
              <a:cs typeface="Arial"/>
            </a:endParaRPr>
          </a:p>
          <a:p>
            <a:r>
              <a:rPr lang="en-GB" sz="2000" err="1">
                <a:latin typeface="Century Schoolbook"/>
                <a:cs typeface="Arial"/>
              </a:rPr>
              <a:t>Umweltunfreundliche</a:t>
            </a:r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>
                <a:latin typeface="Century Schoolbook"/>
                <a:cs typeface="Arial"/>
              </a:rPr>
              <a:t>Verpackungen</a:t>
            </a:r>
            <a:endParaRPr lang="en-GB" sz="2000" dirty="0">
              <a:latin typeface="Century Schoolbook"/>
              <a:cs typeface="Arial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dirty="0"/>
          </a:p>
        </p:txBody>
      </p:sp>
      <p:pic>
        <p:nvPicPr>
          <p:cNvPr id="4" name="Picture 3" descr="Inspirationen zu Urban Gardening">
            <a:extLst>
              <a:ext uri="{FF2B5EF4-FFF2-40B4-BE49-F238E27FC236}">
                <a16:creationId xmlns:a16="http://schemas.microsoft.com/office/drawing/2014/main" id="{E5157909-CF03-DA83-163C-D973BFE5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81" y="2002605"/>
            <a:ext cx="3607942" cy="3965824"/>
          </a:xfrm>
          <a:prstGeom prst="rect">
            <a:avLst/>
          </a:prstGeom>
        </p:spPr>
      </p:pic>
      <p:pic>
        <p:nvPicPr>
          <p:cNvPr id="6" name="Picture 5" descr="A logo with green leaves&#10;&#10;AI-generated content may be incorrect.">
            <a:extLst>
              <a:ext uri="{FF2B5EF4-FFF2-40B4-BE49-F238E27FC236}">
                <a16:creationId xmlns:a16="http://schemas.microsoft.com/office/drawing/2014/main" id="{F828F761-AB91-3329-85F6-736770660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8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C6BF2-0BFF-9DFB-079F-71066721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GB" dirty="0"/>
              <a:t>2. </a:t>
            </a:r>
            <a:r>
              <a:rPr lang="en-GB"/>
              <a:t>Leistungsmerkmale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4D22-EE34-2164-A4E8-68706A62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201589"/>
            <a:ext cx="10574000" cy="42787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 dirty="0" err="1">
                <a:latin typeface="Century Schoolbook"/>
                <a:cs typeface="Arial"/>
              </a:rPr>
              <a:t>Langlebigkeit</a:t>
            </a:r>
            <a:r>
              <a:rPr lang="en-GB" sz="2000" dirty="0">
                <a:latin typeface="Century Schoolbook"/>
                <a:cs typeface="Arial"/>
              </a:rPr>
              <a:t> der Produkte</a:t>
            </a:r>
            <a:endParaRPr lang="en-GB" sz="2000" dirty="0">
              <a:latin typeface="Arial"/>
              <a:cs typeface="Arial"/>
            </a:endParaRPr>
          </a:p>
          <a:p>
            <a:pPr>
              <a:buFont typeface="Garamond"/>
              <a:buChar char="◦"/>
            </a:pPr>
            <a:r>
              <a:rPr lang="en-GB" sz="2000" err="1">
                <a:latin typeface="Century Schoolbook"/>
                <a:cs typeface="Arial"/>
              </a:rPr>
              <a:t>Anpassbarkeit</a:t>
            </a:r>
            <a:r>
              <a:rPr lang="en-GB" sz="2000" dirty="0">
                <a:latin typeface="Century Schoolbook"/>
                <a:cs typeface="Arial"/>
              </a:rPr>
              <a:t> an </a:t>
            </a:r>
            <a:r>
              <a:rPr lang="en-GB" sz="2000" err="1">
                <a:latin typeface="Century Schoolbook"/>
                <a:cs typeface="Arial"/>
              </a:rPr>
              <a:t>verschiedene</a:t>
            </a:r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 err="1">
                <a:latin typeface="Century Schoolbook"/>
                <a:cs typeface="Arial"/>
              </a:rPr>
              <a:t>Raumgrößen</a:t>
            </a:r>
            <a:endParaRPr lang="en-GB" sz="2000" dirty="0" err="1">
              <a:latin typeface="Century Schoolbook"/>
              <a:cs typeface="Arial"/>
            </a:endParaRPr>
          </a:p>
          <a:p>
            <a:pPr>
              <a:buFont typeface="Garamond"/>
              <a:buChar char="◦"/>
            </a:pPr>
            <a:r>
              <a:rPr lang="en-GB" sz="2000" dirty="0" err="1">
                <a:latin typeface="Century Schoolbook"/>
                <a:cs typeface="Arial"/>
              </a:rPr>
              <a:t>Zeitnahe</a:t>
            </a:r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 dirty="0" err="1">
                <a:latin typeface="Century Schoolbook"/>
                <a:cs typeface="Arial"/>
              </a:rPr>
              <a:t>Lieferung</a:t>
            </a:r>
          </a:p>
        </p:txBody>
      </p:sp>
      <p:pic>
        <p:nvPicPr>
          <p:cNvPr id="4" name="Picture 3" descr="Most demanding &amp; stunning Garden ornaments Ideas - Trendy collection ...">
            <a:extLst>
              <a:ext uri="{FF2B5EF4-FFF2-40B4-BE49-F238E27FC236}">
                <a16:creationId xmlns:a16="http://schemas.microsoft.com/office/drawing/2014/main" id="{AA731A46-706E-C039-F7D0-FB81AEFB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88" y="3513655"/>
            <a:ext cx="5654210" cy="28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FB3BD-526A-A7AD-782D-7F051B5AF811}"/>
              </a:ext>
            </a:extLst>
          </p:cNvPr>
          <p:cNvSpPr txBox="1"/>
          <p:nvPr/>
        </p:nvSpPr>
        <p:spPr>
          <a:xfrm>
            <a:off x="4799348" y="1272283"/>
            <a:ext cx="6364839" cy="43088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err="1">
                <a:solidFill>
                  <a:schemeClr val="bg1"/>
                </a:solidFill>
                <a:latin typeface="Century Schoolbook"/>
              </a:rPr>
              <a:t>Unternehmensbeschreibung</a:t>
            </a:r>
            <a:br>
              <a:rPr lang="en-GB" dirty="0">
                <a:solidFill>
                  <a:schemeClr val="bg1"/>
                </a:solidFill>
                <a:latin typeface="Century Schoolbook"/>
              </a:rPr>
            </a:br>
            <a:endParaRPr lang="en-GB">
              <a:solidFill>
                <a:schemeClr val="bg1"/>
              </a:solidFill>
              <a:latin typeface="Century Schoolbook"/>
            </a:endParaRPr>
          </a:p>
          <a:p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Unser Ziel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ist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es,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Stadtbewohnern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zu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ermöglichen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,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ihre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Lebensräume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nachhaltig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und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grün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zu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gestalten.</a:t>
            </a:r>
          </a:p>
          <a:p>
            <a:endParaRPr lang="en-US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Mission</a:t>
            </a:r>
          </a:p>
          <a:p>
            <a:endParaRPr lang="en-US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Lebensmittel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anzubauen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, die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Natur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in die Stadt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zu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holen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und die Freude an der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Selbstversorgung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zu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entdecken</a:t>
            </a:r>
            <a:endParaRPr lang="en-US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Vision</a:t>
            </a:r>
          </a:p>
          <a:p>
            <a:endParaRPr lang="en-US" dirty="0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Den Lebensraum in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eine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grüne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Oase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zu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verwandeln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, in der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Genuss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,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Umweltbewusstsein</a:t>
            </a:r>
            <a:r>
              <a:rPr lang="en-US" dirty="0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 und Innovation Hand in Hand </a:t>
            </a:r>
            <a:r>
              <a:rPr lang="en-US" err="1">
                <a:solidFill>
                  <a:schemeClr val="bg1"/>
                </a:solidFill>
                <a:latin typeface="Century Schoolbook"/>
                <a:ea typeface="Calibri"/>
                <a:cs typeface="Calibri"/>
              </a:rPr>
              <a:t>gehen</a:t>
            </a:r>
            <a:endParaRPr lang="en-US">
              <a:solidFill>
                <a:schemeClr val="bg1"/>
              </a:solidFill>
              <a:latin typeface="Century Schoolbook"/>
              <a:ea typeface="Calibri"/>
              <a:cs typeface="Calibri"/>
            </a:endParaRPr>
          </a:p>
        </p:txBody>
      </p:sp>
      <p:pic>
        <p:nvPicPr>
          <p:cNvPr id="13" name="Content Placeholder 12" descr="A logo with green leaves&#10;&#10;AI-generated content may be incorrect.">
            <a:extLst>
              <a:ext uri="{FF2B5EF4-FFF2-40B4-BE49-F238E27FC236}">
                <a16:creationId xmlns:a16="http://schemas.microsoft.com/office/drawing/2014/main" id="{DC0B1E5E-97C5-11CB-8985-D0316664A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559" y="1525069"/>
            <a:ext cx="4053955" cy="3802017"/>
          </a:xfrm>
        </p:spPr>
      </p:pic>
    </p:spTree>
    <p:extLst>
      <p:ext uri="{BB962C8B-B14F-4D97-AF65-F5344CB8AC3E}">
        <p14:creationId xmlns:p14="http://schemas.microsoft.com/office/powerpoint/2010/main" val="96878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C6BF2-0BFF-9DFB-079F-71066721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Century Schoolbook"/>
                <a:ea typeface="Calibri"/>
                <a:cs typeface="Calibri"/>
              </a:rPr>
              <a:t>3. Begeisterungsmerkmale</a:t>
            </a:r>
            <a:endParaRPr lang="en-GB">
              <a:latin typeface="Century Schoolboo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4D22-EE34-2164-A4E8-68706A62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172568"/>
            <a:ext cx="10348724" cy="379314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2000" dirty="0">
              <a:latin typeface="Century Schoolbook"/>
              <a:cs typeface="Arial"/>
            </a:endParaRPr>
          </a:p>
          <a:p>
            <a:pPr>
              <a:buClr>
                <a:srgbClr val="262626"/>
              </a:buClr>
            </a:pPr>
            <a:endParaRPr lang="en-GB" sz="2000" dirty="0">
              <a:latin typeface="Century Schoolbook"/>
              <a:cs typeface="Arial"/>
            </a:endParaRPr>
          </a:p>
          <a:p>
            <a:pPr>
              <a:buClr>
                <a:srgbClr val="262626"/>
              </a:buClr>
            </a:pPr>
            <a:r>
              <a:rPr lang="en-GB" sz="2000" dirty="0" err="1">
                <a:latin typeface="Century Schoolbook"/>
                <a:cs typeface="Arial"/>
              </a:rPr>
              <a:t>Kostenloses</a:t>
            </a:r>
            <a:r>
              <a:rPr lang="en-GB" sz="2000" dirty="0">
                <a:latin typeface="Century Schoolbook"/>
                <a:cs typeface="Arial"/>
              </a:rPr>
              <a:t> Beratungsangebot</a:t>
            </a:r>
            <a:endParaRPr lang="en-GB" sz="2000">
              <a:latin typeface="Century Schoolbook"/>
            </a:endParaRPr>
          </a:p>
          <a:p>
            <a:r>
              <a:rPr lang="en-GB" sz="2000" err="1">
                <a:latin typeface="Century Schoolbook"/>
                <a:cs typeface="Arial"/>
              </a:rPr>
              <a:t>Stilvolle</a:t>
            </a:r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 err="1">
                <a:latin typeface="Century Schoolbook"/>
                <a:cs typeface="Arial"/>
              </a:rPr>
              <a:t>Verpackung</a:t>
            </a:r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 err="1">
                <a:latin typeface="Century Schoolbook"/>
                <a:cs typeface="Arial"/>
              </a:rPr>
              <a:t>als</a:t>
            </a:r>
            <a:r>
              <a:rPr lang="en-GB" sz="2000" dirty="0">
                <a:latin typeface="Century Schoolbook"/>
                <a:cs typeface="Arial"/>
              </a:rPr>
              <a:t> </a:t>
            </a:r>
            <a:r>
              <a:rPr lang="en-GB" sz="2000" err="1">
                <a:latin typeface="Century Schoolbook"/>
                <a:cs typeface="Arial"/>
              </a:rPr>
              <a:t>Geschenkoption</a:t>
            </a:r>
            <a:endParaRPr lang="en-GB" sz="2000">
              <a:latin typeface="Century Schoolbook"/>
              <a:cs typeface="Arial"/>
            </a:endParaRPr>
          </a:p>
          <a:p>
            <a:r>
              <a:rPr lang="en-GB" sz="2000" dirty="0">
                <a:latin typeface="Century Schoolbook"/>
                <a:cs typeface="Arial"/>
              </a:rPr>
              <a:t>Augmented-Reality-</a:t>
            </a:r>
            <a:r>
              <a:rPr lang="en-GB" sz="2000" err="1">
                <a:latin typeface="Century Schoolbook"/>
                <a:cs typeface="Arial"/>
              </a:rPr>
              <a:t>Planungstools</a:t>
            </a:r>
            <a:r>
              <a:rPr lang="en-GB" sz="2000" dirty="0">
                <a:latin typeface="Century Schoolbook"/>
                <a:cs typeface="Arial"/>
              </a:rPr>
              <a:t> für </a:t>
            </a:r>
            <a:r>
              <a:rPr lang="en-GB" sz="2000" err="1">
                <a:latin typeface="Century Schoolbook"/>
                <a:cs typeface="Arial"/>
              </a:rPr>
              <a:t>Balkonlayouts</a:t>
            </a:r>
            <a:endParaRPr lang="en-GB" sz="2000" dirty="0" err="1">
              <a:latin typeface="Century Schoolbook"/>
              <a:cs typeface="Arial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sz="1100" dirty="0">
              <a:latin typeface="Arial"/>
              <a:cs typeface="Arial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dirty="0"/>
          </a:p>
        </p:txBody>
      </p:sp>
      <p:pic>
        <p:nvPicPr>
          <p:cNvPr id="5" name="Picture 4" descr="A logo with green leaves&#10;&#10;AI-generated content may be incorrect.">
            <a:extLst>
              <a:ext uri="{FF2B5EF4-FFF2-40B4-BE49-F238E27FC236}">
                <a16:creationId xmlns:a16="http://schemas.microsoft.com/office/drawing/2014/main" id="{FCB27C7E-53B9-B04F-ACA0-079C9A64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034" y="-2597"/>
            <a:ext cx="1821296" cy="1067378"/>
          </a:xfrm>
          <a:prstGeom prst="rect">
            <a:avLst/>
          </a:prstGeom>
        </p:spPr>
      </p:pic>
      <p:pic>
        <p:nvPicPr>
          <p:cNvPr id="6" name="Picture 5" descr="137 inexpensive, handmade holiday gift ideas. Part 5: themed gift sets ...">
            <a:extLst>
              <a:ext uri="{FF2B5EF4-FFF2-40B4-BE49-F238E27FC236}">
                <a16:creationId xmlns:a16="http://schemas.microsoft.com/office/drawing/2014/main" id="{BC03DCC6-60BD-705F-9508-103B9508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614" y="2391311"/>
            <a:ext cx="3308278" cy="34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92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9D879A56-BA4A-47BE-B8EA-643910D69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68E7D62B-6F82-4DD0-9764-C143AEAAC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3249" y="1632379"/>
            <a:ext cx="5716338" cy="30427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</a:pPr>
            <a:endParaRPr lang="en-GB" sz="3600" dirty="0"/>
          </a:p>
          <a:p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3786" y="2687164"/>
            <a:ext cx="5355264" cy="294587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sz="4000" dirty="0">
              <a:latin typeface="Century Schoolbook"/>
            </a:endParaRPr>
          </a:p>
          <a:p>
            <a:r>
              <a:rPr lang="en-GB" sz="4000" dirty="0" err="1">
                <a:latin typeface="Century Schoolbook"/>
              </a:rPr>
              <a:t>Vielen</a:t>
            </a:r>
            <a:r>
              <a:rPr lang="en-GB" sz="4000" dirty="0">
                <a:latin typeface="Century Schoolbook"/>
              </a:rPr>
              <a:t> Dank</a:t>
            </a:r>
            <a:r>
              <a:rPr lang="en-US" sz="4000" dirty="0">
                <a:latin typeface="Franklin Gothic Book"/>
              </a:rPr>
              <a:t>!</a:t>
            </a:r>
            <a:endParaRPr lang="en-US" sz="4000"/>
          </a:p>
        </p:txBody>
      </p:sp>
      <p:pic>
        <p:nvPicPr>
          <p:cNvPr id="6" name="Picture 5" descr="Isolated twigs and flowers on a white surface">
            <a:extLst>
              <a:ext uri="{FF2B5EF4-FFF2-40B4-BE49-F238E27FC236}">
                <a16:creationId xmlns:a16="http://schemas.microsoft.com/office/drawing/2014/main" id="{B2EED957-5B67-7C79-0CB4-C341239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4" r="22814" b="-2"/>
          <a:stretch/>
        </p:blipFill>
        <p:spPr>
          <a:xfrm>
            <a:off x="616737" y="621793"/>
            <a:ext cx="4376501" cy="5614416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9C283B92-B6AF-4FE0-AF35-F51A6790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B60A8CB-176B-4FD6-AD24-9D98027E5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171CA5D-A004-471D-81F2-0B1381DE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82D131-57BB-442B-BD9B-8F06D2B23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0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9D3FD-5EF7-4BDB-7BC5-1AF0EB84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br>
              <a:rPr lang="en-GB" sz="4000"/>
            </a:br>
            <a:br>
              <a:rPr lang="en-GB" sz="4000"/>
            </a:br>
            <a:br>
              <a:rPr lang="en-GB" sz="4000"/>
            </a:br>
            <a:br>
              <a:rPr lang="en-GB" sz="4000"/>
            </a:br>
            <a:br>
              <a:rPr lang="en-GB" sz="4000"/>
            </a:br>
            <a:br>
              <a:rPr lang="en-GB" sz="4000"/>
            </a:br>
            <a:br>
              <a:rPr lang="en-GB" sz="4000"/>
            </a:br>
            <a:r>
              <a:rPr lang="en-GB" sz="4000"/>
              <a:t>Marktanalyse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Marktanalyse durchführen | AllWinnoC Marketing Beratung">
            <a:extLst>
              <a:ext uri="{FF2B5EF4-FFF2-40B4-BE49-F238E27FC236}">
                <a16:creationId xmlns:a16="http://schemas.microsoft.com/office/drawing/2014/main" id="{1BC39359-9B4D-5796-A0C4-63F65CC80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3753" y="641494"/>
            <a:ext cx="5525141" cy="5566450"/>
          </a:xfrm>
        </p:spPr>
      </p:pic>
      <p:pic>
        <p:nvPicPr>
          <p:cNvPr id="5" name="Picture 4" descr="Top Ten House Plants Guide - Home Interior Ideas">
            <a:extLst>
              <a:ext uri="{FF2B5EF4-FFF2-40B4-BE49-F238E27FC236}">
                <a16:creationId xmlns:a16="http://schemas.microsoft.com/office/drawing/2014/main" id="{067C4112-E547-5744-73F5-2DCE7A58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69" y="969195"/>
            <a:ext cx="3188412" cy="3952126"/>
          </a:xfrm>
          <a:prstGeom prst="rect">
            <a:avLst/>
          </a:prstGeom>
        </p:spPr>
      </p:pic>
      <p:pic>
        <p:nvPicPr>
          <p:cNvPr id="9" name="Picture 8" descr="A logo with green leaves&#10;&#10;AI-generated content may be incorrect.">
            <a:extLst>
              <a:ext uri="{FF2B5EF4-FFF2-40B4-BE49-F238E27FC236}">
                <a16:creationId xmlns:a16="http://schemas.microsoft.com/office/drawing/2014/main" id="{7B4552AD-4A26-48F0-FCFD-8ED406AD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3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2B69-AE8F-89E2-5390-850922A2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4400"/>
            </a:br>
            <a:br>
              <a:rPr lang="en-GB" sz="4400"/>
            </a:br>
            <a:br>
              <a:rPr lang="en-GB" sz="4400"/>
            </a:br>
            <a:br>
              <a:rPr lang="en-GB" sz="4400"/>
            </a:br>
            <a:br>
              <a:rPr lang="en-GB" sz="4400"/>
            </a:br>
            <a:br>
              <a:rPr lang="en-GB" sz="4400"/>
            </a:br>
            <a:r>
              <a:rPr lang="en-GB" sz="4400"/>
              <a:t>Unsere Produkte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99DA4C41-B16F-4550-E92A-2BF92F6A8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929" y="439961"/>
            <a:ext cx="4870512" cy="4985169"/>
          </a:xfrm>
        </p:spPr>
        <p:txBody>
          <a:bodyPr anchor="ctr">
            <a:normAutofit/>
          </a:bodyPr>
          <a:lstStyle/>
          <a:p>
            <a:pPr marL="0" indent="0">
              <a:buClr>
                <a:srgbClr val="262626"/>
              </a:buClr>
              <a:buNone/>
            </a:pPr>
            <a:r>
              <a:rPr lang="en-US" b="1" dirty="0">
                <a:latin typeface="Century Schoolbook"/>
              </a:rPr>
              <a:t>1. </a:t>
            </a:r>
            <a:r>
              <a:rPr lang="en-US" b="1" dirty="0" err="1">
                <a:latin typeface="Century Schoolbook"/>
              </a:rPr>
              <a:t>Vertikale</a:t>
            </a:r>
            <a:r>
              <a:rPr lang="en-US" b="1" dirty="0">
                <a:latin typeface="Century Schoolbook"/>
              </a:rPr>
              <a:t> Garten-Systeme</a:t>
            </a:r>
            <a:endParaRPr lang="en-US"/>
          </a:p>
          <a:p>
            <a:pPr>
              <a:buClr>
                <a:srgbClr val="262626"/>
              </a:buClr>
            </a:pPr>
            <a:r>
              <a:rPr lang="en-US" sz="1400" dirty="0" err="1">
                <a:latin typeface="Century Schoolbook"/>
                <a:cs typeface="Arial"/>
              </a:rPr>
              <a:t>Modulare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dirty="0" err="1">
                <a:latin typeface="Century Schoolbook"/>
                <a:cs typeface="Arial"/>
              </a:rPr>
              <a:t>Pflanzenwände</a:t>
            </a:r>
            <a:r>
              <a:rPr lang="en-US" sz="1400" dirty="0">
                <a:latin typeface="Century Schoolbook"/>
                <a:cs typeface="Arial"/>
              </a:rPr>
              <a:t> für </a:t>
            </a:r>
            <a:r>
              <a:rPr lang="en-US" sz="1400" dirty="0" err="1">
                <a:latin typeface="Century Schoolbook"/>
                <a:cs typeface="Arial"/>
              </a:rPr>
              <a:t>drinnen</a:t>
            </a:r>
            <a:r>
              <a:rPr lang="en-US" sz="1400" dirty="0">
                <a:latin typeface="Century Schoolbook"/>
                <a:cs typeface="Arial"/>
              </a:rPr>
              <a:t> und </a:t>
            </a:r>
            <a:r>
              <a:rPr lang="en-US" sz="1400" dirty="0" err="1">
                <a:latin typeface="Century Schoolbook"/>
                <a:cs typeface="Arial"/>
              </a:rPr>
              <a:t>draußen</a:t>
            </a:r>
            <a:r>
              <a:rPr lang="en-US" sz="1400" dirty="0">
                <a:latin typeface="Century Schoolbook"/>
                <a:cs typeface="Arial"/>
              </a:rPr>
              <a:t>.</a:t>
            </a:r>
            <a:endParaRPr lang="en-US" sz="1400" dirty="0">
              <a:latin typeface="Century Schoolbook"/>
            </a:endParaRPr>
          </a:p>
          <a:p>
            <a:pPr>
              <a:buClr>
                <a:srgbClr val="262626"/>
              </a:buClr>
            </a:pPr>
            <a:r>
              <a:rPr lang="en-US" sz="1400" dirty="0" err="1">
                <a:latin typeface="Century Schoolbook"/>
                <a:cs typeface="Arial"/>
              </a:rPr>
              <a:t>Selbstbewässernde</a:t>
            </a:r>
            <a:r>
              <a:rPr lang="en-US" sz="1400" dirty="0">
                <a:latin typeface="Century Schoolbook"/>
                <a:cs typeface="Arial"/>
              </a:rPr>
              <a:t> Systeme </a:t>
            </a:r>
            <a:r>
              <a:rPr lang="en-US" sz="1400" dirty="0" err="1">
                <a:latin typeface="Century Schoolbook"/>
                <a:cs typeface="Arial"/>
              </a:rPr>
              <a:t>mit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dirty="0" err="1">
                <a:latin typeface="Century Schoolbook"/>
                <a:cs typeface="Arial"/>
              </a:rPr>
              <a:t>integriertem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dirty="0" err="1">
                <a:latin typeface="Century Schoolbook"/>
                <a:cs typeface="Arial"/>
              </a:rPr>
              <a:t>Wasserreservoir</a:t>
            </a:r>
            <a:r>
              <a:rPr lang="en-US" sz="1400" dirty="0">
                <a:latin typeface="Century Schoolbook"/>
                <a:cs typeface="Arial"/>
              </a:rPr>
              <a:t>.</a:t>
            </a:r>
          </a:p>
          <a:p>
            <a:pPr marL="0" indent="0">
              <a:buClr>
                <a:srgbClr val="262626"/>
              </a:buClr>
              <a:buNone/>
            </a:pPr>
            <a:r>
              <a:rPr lang="en-US" b="1" dirty="0">
                <a:latin typeface="Century Schoolbook"/>
                <a:cs typeface="Arial"/>
              </a:rPr>
              <a:t>2. Smart Indoor Gardening Kits</a:t>
            </a:r>
          </a:p>
          <a:p>
            <a:pPr>
              <a:buClr>
                <a:srgbClr val="262626"/>
              </a:buClr>
            </a:pPr>
            <a:r>
              <a:rPr lang="en-US" sz="1400" err="1">
                <a:latin typeface="Century Schoolbook"/>
                <a:cs typeface="Arial"/>
              </a:rPr>
              <a:t>Kompakte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err="1">
                <a:latin typeface="Century Schoolbook"/>
                <a:cs typeface="Arial"/>
              </a:rPr>
              <a:t>Pflanzensets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err="1">
                <a:latin typeface="Century Schoolbook"/>
                <a:cs typeface="Arial"/>
              </a:rPr>
              <a:t>mit</a:t>
            </a:r>
            <a:r>
              <a:rPr lang="en-US" sz="1400" dirty="0">
                <a:latin typeface="Century Schoolbook"/>
                <a:cs typeface="Arial"/>
              </a:rPr>
              <a:t> LEDs, die den </a:t>
            </a:r>
            <a:r>
              <a:rPr lang="en-US" sz="1400" err="1">
                <a:latin typeface="Century Schoolbook"/>
                <a:cs typeface="Arial"/>
              </a:rPr>
              <a:t>Pflanzenwachstumszyklus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err="1">
                <a:latin typeface="Century Schoolbook"/>
                <a:cs typeface="Arial"/>
              </a:rPr>
              <a:t>simulieren</a:t>
            </a:r>
            <a:r>
              <a:rPr lang="en-US" sz="1400" dirty="0">
                <a:latin typeface="Century Schoolbook"/>
                <a:cs typeface="Arial"/>
              </a:rPr>
              <a:t>.</a:t>
            </a:r>
            <a:endParaRPr lang="en-US" sz="1400">
              <a:latin typeface="Century Schoolbook"/>
            </a:endParaRPr>
          </a:p>
          <a:p>
            <a:pPr>
              <a:buClr>
                <a:srgbClr val="262626"/>
              </a:buClr>
            </a:pPr>
            <a:r>
              <a:rPr lang="en-US" sz="1400" err="1">
                <a:latin typeface="Century Schoolbook"/>
                <a:cs typeface="Arial"/>
              </a:rPr>
              <a:t>Steuerung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err="1">
                <a:latin typeface="Century Schoolbook"/>
                <a:cs typeface="Arial"/>
              </a:rPr>
              <a:t>über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r>
              <a:rPr lang="en-US" sz="1400" err="1">
                <a:latin typeface="Century Schoolbook"/>
                <a:cs typeface="Arial"/>
              </a:rPr>
              <a:t>eine</a:t>
            </a:r>
            <a:r>
              <a:rPr lang="en-US" sz="1400" dirty="0">
                <a:latin typeface="Century Schoolbook"/>
                <a:cs typeface="Arial"/>
              </a:rPr>
              <a:t> App für </a:t>
            </a:r>
            <a:r>
              <a:rPr lang="en-US" sz="1400" err="1">
                <a:latin typeface="Century Schoolbook"/>
                <a:cs typeface="Arial"/>
              </a:rPr>
              <a:t>Lichtintensität</a:t>
            </a:r>
            <a:r>
              <a:rPr lang="en-US" sz="1400" dirty="0">
                <a:latin typeface="Century Schoolbook"/>
                <a:cs typeface="Arial"/>
              </a:rPr>
              <a:t> und </a:t>
            </a:r>
            <a:r>
              <a:rPr lang="en-US" sz="1400" err="1">
                <a:latin typeface="Century Schoolbook"/>
                <a:cs typeface="Arial"/>
              </a:rPr>
              <a:t>Bewässerung</a:t>
            </a:r>
            <a:r>
              <a:rPr lang="en-US" sz="1400" dirty="0">
                <a:latin typeface="Century Schoolbook"/>
                <a:cs typeface="Arial"/>
              </a:rPr>
              <a:t>.</a:t>
            </a:r>
            <a:endParaRPr lang="en-US" sz="1400" dirty="0">
              <a:latin typeface="Century Schoolbook"/>
            </a:endParaRPr>
          </a:p>
          <a:p>
            <a:pPr marL="0" indent="0">
              <a:buNone/>
            </a:pPr>
            <a:endParaRPr lang="en-US" sz="1400" dirty="0">
              <a:latin typeface="Century Schoolbook"/>
              <a:cs typeface="Arial"/>
            </a:endParaRPr>
          </a:p>
        </p:txBody>
      </p:sp>
      <p:pic>
        <p:nvPicPr>
          <p:cNvPr id="4" name="Picture 3" descr="31 Greenscape ideas | plants, urban garden, vertical garden">
            <a:extLst>
              <a:ext uri="{FF2B5EF4-FFF2-40B4-BE49-F238E27FC236}">
                <a16:creationId xmlns:a16="http://schemas.microsoft.com/office/drawing/2014/main" id="{ECA67CBC-D049-ED12-95FA-60522030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74" y="936625"/>
            <a:ext cx="2066925" cy="3391478"/>
          </a:xfrm>
          <a:prstGeom prst="rect">
            <a:avLst/>
          </a:prstGeom>
        </p:spPr>
      </p:pic>
      <p:pic>
        <p:nvPicPr>
          <p:cNvPr id="7" name="Picture 6" descr="A logo with green leaves&#10;&#10;AI-generated content may be incorrect.">
            <a:extLst>
              <a:ext uri="{FF2B5EF4-FFF2-40B4-BE49-F238E27FC236}">
                <a16:creationId xmlns:a16="http://schemas.microsoft.com/office/drawing/2014/main" id="{0288E832-89FD-1266-5B49-637E3FF0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  <p:pic>
        <p:nvPicPr>
          <p:cNvPr id="20" name="Picture 19" descr="iDeer Life Mee Kitchen Smart Indoor Gardening System w/LED Plant Grow ...">
            <a:extLst>
              <a:ext uri="{FF2B5EF4-FFF2-40B4-BE49-F238E27FC236}">
                <a16:creationId xmlns:a16="http://schemas.microsoft.com/office/drawing/2014/main" id="{D4CBDF15-8107-1984-A4CA-5B8D411AF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979" y="4332431"/>
            <a:ext cx="3284683" cy="2083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4F3EBA-8919-62B4-C467-8A0DA5644DDC}"/>
              </a:ext>
            </a:extLst>
          </p:cNvPr>
          <p:cNvSpPr txBox="1"/>
          <p:nvPr/>
        </p:nvSpPr>
        <p:spPr>
          <a:xfrm>
            <a:off x="8241574" y="5917448"/>
            <a:ext cx="506336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dirty="0"/>
              <a:t>UGS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4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05230-E305-DAD9-975C-85E6FA92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br>
              <a:rPr lang="en-GB" sz="4400"/>
            </a:br>
            <a:br>
              <a:rPr lang="en-GB" sz="4400"/>
            </a:br>
            <a:br>
              <a:rPr lang="en-GB" sz="4400"/>
            </a:br>
            <a:br>
              <a:rPr lang="en-GB" sz="4400"/>
            </a:br>
            <a:br>
              <a:rPr lang="en-GB" sz="4400"/>
            </a:br>
            <a:r>
              <a:rPr lang="en-GB" sz="4400"/>
              <a:t>Unsere Produkte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E7C99-8922-75EC-3533-8775D83E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327" y="278596"/>
            <a:ext cx="4870512" cy="4985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Century Schoolbook"/>
                <a:cs typeface="Arial"/>
              </a:rPr>
              <a:t>3. </a:t>
            </a:r>
            <a:r>
              <a:rPr lang="en-GB" b="1" err="1">
                <a:latin typeface="Century Schoolbook"/>
                <a:cs typeface="Arial"/>
              </a:rPr>
              <a:t>Zubehör</a:t>
            </a:r>
            <a:r>
              <a:rPr lang="en-GB" b="1" dirty="0">
                <a:latin typeface="Century Schoolbook"/>
                <a:cs typeface="Arial"/>
              </a:rPr>
              <a:t> für Urban Gardening</a:t>
            </a:r>
            <a:endParaRPr lang="en-GB" dirty="0">
              <a:latin typeface="Century Schoolbook"/>
              <a:cs typeface="Arial"/>
            </a:endParaRPr>
          </a:p>
          <a:p>
            <a:pPr>
              <a:buClr>
                <a:srgbClr val="262626"/>
              </a:buClr>
            </a:pPr>
            <a:r>
              <a:rPr lang="en-GB" sz="1400" err="1">
                <a:latin typeface="Century Schoolbook"/>
                <a:cs typeface="Arial"/>
              </a:rPr>
              <a:t>Nachhaltige</a:t>
            </a:r>
            <a:r>
              <a:rPr lang="en-GB" sz="1400" dirty="0">
                <a:latin typeface="Century Schoolbook"/>
                <a:cs typeface="Arial"/>
              </a:rPr>
              <a:t> </a:t>
            </a:r>
            <a:r>
              <a:rPr lang="en-GB" sz="1400" err="1">
                <a:latin typeface="Century Schoolbook"/>
                <a:cs typeface="Arial"/>
              </a:rPr>
              <a:t>Pflanzgefäße</a:t>
            </a:r>
            <a:r>
              <a:rPr lang="en-GB" sz="1400" dirty="0">
                <a:latin typeface="Century Schoolbook"/>
                <a:cs typeface="Arial"/>
              </a:rPr>
              <a:t> </a:t>
            </a:r>
            <a:r>
              <a:rPr lang="en-GB" sz="1400" err="1">
                <a:latin typeface="Century Schoolbook"/>
                <a:cs typeface="Arial"/>
              </a:rPr>
              <a:t>aus</a:t>
            </a:r>
            <a:r>
              <a:rPr lang="en-GB" sz="1400" dirty="0">
                <a:latin typeface="Century Schoolbook"/>
                <a:cs typeface="Arial"/>
              </a:rPr>
              <a:t> </a:t>
            </a:r>
            <a:r>
              <a:rPr lang="en-GB" sz="1400" err="1">
                <a:latin typeface="Century Schoolbook"/>
                <a:cs typeface="Arial"/>
              </a:rPr>
              <a:t>recyceltem</a:t>
            </a:r>
            <a:r>
              <a:rPr lang="en-GB" sz="1400" dirty="0">
                <a:latin typeface="Century Schoolbook"/>
                <a:cs typeface="Arial"/>
              </a:rPr>
              <a:t> Material.</a:t>
            </a:r>
            <a:endParaRPr lang="en-GB" sz="1400" b="1">
              <a:latin typeface="Century Schoolbook"/>
              <a:cs typeface="Arial"/>
            </a:endParaRPr>
          </a:p>
          <a:p>
            <a:pPr>
              <a:buClr>
                <a:srgbClr val="262626"/>
              </a:buClr>
            </a:pPr>
            <a:r>
              <a:rPr lang="en-GB" sz="1400" dirty="0">
                <a:latin typeface="Century Schoolbook"/>
                <a:cs typeface="Arial"/>
              </a:rPr>
              <a:t>Starter-Kits </a:t>
            </a:r>
            <a:r>
              <a:rPr lang="en-GB" sz="1400" err="1">
                <a:latin typeface="Century Schoolbook"/>
                <a:cs typeface="Arial"/>
              </a:rPr>
              <a:t>mit</a:t>
            </a:r>
            <a:r>
              <a:rPr lang="en-GB" sz="1400" dirty="0">
                <a:latin typeface="Century Schoolbook"/>
                <a:cs typeface="Arial"/>
              </a:rPr>
              <a:t> Samen, </a:t>
            </a:r>
            <a:r>
              <a:rPr lang="en-GB" sz="1400" err="1">
                <a:latin typeface="Century Schoolbook"/>
                <a:cs typeface="Arial"/>
              </a:rPr>
              <a:t>Erde</a:t>
            </a:r>
            <a:r>
              <a:rPr lang="en-GB" sz="1400" dirty="0">
                <a:latin typeface="Century Schoolbook"/>
                <a:cs typeface="Arial"/>
              </a:rPr>
              <a:t> und </a:t>
            </a:r>
            <a:r>
              <a:rPr lang="en-GB" sz="1400" err="1">
                <a:latin typeface="Century Schoolbook"/>
                <a:cs typeface="Arial"/>
              </a:rPr>
              <a:t>Dünger</a:t>
            </a:r>
            <a:r>
              <a:rPr lang="en-GB" sz="1400" dirty="0">
                <a:latin typeface="Century Schoolbook"/>
                <a:cs typeface="Arial"/>
              </a:rPr>
              <a:t>.</a:t>
            </a:r>
            <a:endParaRPr lang="en-GB" sz="1400" dirty="0">
              <a:latin typeface="Century Schoolbook"/>
            </a:endParaRPr>
          </a:p>
          <a:p>
            <a:pPr marL="0" indent="0">
              <a:buClr>
                <a:srgbClr val="262626"/>
              </a:buClr>
              <a:buNone/>
            </a:pPr>
            <a:endParaRPr lang="en-GB" sz="1400" dirty="0">
              <a:latin typeface="Century Schoolbook"/>
              <a:cs typeface="Arial"/>
            </a:endParaRPr>
          </a:p>
          <a:p>
            <a:pPr marL="0" indent="0">
              <a:buClr>
                <a:srgbClr val="262626"/>
              </a:buClr>
              <a:buNone/>
            </a:pPr>
            <a:r>
              <a:rPr lang="en-GB" b="1" dirty="0">
                <a:latin typeface="Century Schoolbook"/>
                <a:cs typeface="Arial"/>
              </a:rPr>
              <a:t>4. Mobile </a:t>
            </a:r>
            <a:r>
              <a:rPr lang="en-GB" b="1" err="1">
                <a:latin typeface="Century Schoolbook"/>
                <a:cs typeface="Arial"/>
              </a:rPr>
              <a:t>Gewächshäuser</a:t>
            </a:r>
            <a:endParaRPr lang="en-GB" err="1">
              <a:latin typeface="Century Schoolbook"/>
              <a:cs typeface="Arial"/>
            </a:endParaRPr>
          </a:p>
          <a:p>
            <a:pPr marL="171450" indent="-171450"/>
            <a:r>
              <a:rPr lang="en-GB" sz="1400" dirty="0">
                <a:latin typeface="Century Schoolbook"/>
                <a:cs typeface="Arial"/>
              </a:rPr>
              <a:t>Kleine, </a:t>
            </a:r>
            <a:r>
              <a:rPr lang="en-GB" sz="1400" err="1">
                <a:latin typeface="Century Schoolbook"/>
                <a:cs typeface="Arial"/>
              </a:rPr>
              <a:t>rollbare</a:t>
            </a:r>
            <a:r>
              <a:rPr lang="en-GB" sz="1400" dirty="0">
                <a:latin typeface="Century Schoolbook"/>
                <a:cs typeface="Arial"/>
              </a:rPr>
              <a:t> </a:t>
            </a:r>
            <a:r>
              <a:rPr lang="en-GB" sz="1400" err="1">
                <a:latin typeface="Century Schoolbook"/>
                <a:cs typeface="Arial"/>
              </a:rPr>
              <a:t>Gewächshäuser</a:t>
            </a:r>
            <a:r>
              <a:rPr lang="en-GB" sz="1400" dirty="0">
                <a:latin typeface="Century Schoolbook"/>
                <a:cs typeface="Arial"/>
              </a:rPr>
              <a:t> für </a:t>
            </a:r>
            <a:r>
              <a:rPr lang="en-GB" sz="1400" err="1">
                <a:latin typeface="Century Schoolbook"/>
                <a:cs typeface="Arial"/>
              </a:rPr>
              <a:t>Balkone</a:t>
            </a:r>
            <a:r>
              <a:rPr lang="en-GB" sz="1400" dirty="0">
                <a:latin typeface="Century Schoolbook"/>
                <a:cs typeface="Arial"/>
              </a:rPr>
              <a:t> und </a:t>
            </a:r>
            <a:r>
              <a:rPr lang="en-GB" sz="1400" err="1">
                <a:latin typeface="Century Schoolbook"/>
                <a:cs typeface="Arial"/>
              </a:rPr>
              <a:t>Terrassen</a:t>
            </a:r>
            <a:r>
              <a:rPr lang="en-GB" sz="1400" dirty="0">
                <a:latin typeface="Century Schoolbook"/>
                <a:cs typeface="Arial"/>
              </a:rPr>
              <a:t>.</a:t>
            </a:r>
            <a:endParaRPr lang="en-GB" sz="1400" dirty="0">
              <a:latin typeface="Century Schoolbook"/>
            </a:endParaRPr>
          </a:p>
          <a:p>
            <a:pPr>
              <a:buClr>
                <a:srgbClr val="262626"/>
              </a:buClr>
            </a:pPr>
            <a:endParaRPr lang="en-GB" sz="1100" b="1" dirty="0">
              <a:latin typeface="Arial"/>
              <a:cs typeface="Arial"/>
            </a:endParaRPr>
          </a:p>
        </p:txBody>
      </p:sp>
      <p:pic>
        <p:nvPicPr>
          <p:cNvPr id="4" name="Picture 3" descr="Zubehör für Urban Gardening">
            <a:extLst>
              <a:ext uri="{FF2B5EF4-FFF2-40B4-BE49-F238E27FC236}">
                <a16:creationId xmlns:a16="http://schemas.microsoft.com/office/drawing/2014/main" id="{BAD8FBA2-C5B6-6967-4FD0-EC926A4E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27" y="1287318"/>
            <a:ext cx="2667000" cy="2667000"/>
          </a:xfrm>
          <a:prstGeom prst="rect">
            <a:avLst/>
          </a:prstGeom>
        </p:spPr>
      </p:pic>
      <p:pic>
        <p:nvPicPr>
          <p:cNvPr id="5" name="Picture 4" descr="KGT Etagengewächshaus Florence BS, grau online kaufen bei Gärtner Pötschke">
            <a:extLst>
              <a:ext uri="{FF2B5EF4-FFF2-40B4-BE49-F238E27FC236}">
                <a16:creationId xmlns:a16="http://schemas.microsoft.com/office/drawing/2014/main" id="{37B61172-04FF-A996-5ABD-A8D48630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82" y="3945929"/>
            <a:ext cx="3209363" cy="2473988"/>
          </a:xfrm>
          <a:prstGeom prst="rect">
            <a:avLst/>
          </a:prstGeom>
        </p:spPr>
      </p:pic>
      <p:pic>
        <p:nvPicPr>
          <p:cNvPr id="7" name="Picture 6" descr="A logo with green leaves&#10;&#10;AI-generated content may be incorrect.">
            <a:extLst>
              <a:ext uri="{FF2B5EF4-FFF2-40B4-BE49-F238E27FC236}">
                <a16:creationId xmlns:a16="http://schemas.microsoft.com/office/drawing/2014/main" id="{0C706494-4C1B-1091-281D-BBC5BEF5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5357E-9968-8E59-D217-A03A9998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770421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r>
              <a:rPr lang="en-GB" sz="3200"/>
              <a:t>Vertriebskanäle</a:t>
            </a:r>
            <a:br>
              <a:rPr lang="en-GB" sz="3200" dirty="0"/>
            </a:br>
            <a:r>
              <a:rPr lang="en-GB" sz="3200"/>
              <a:t>(Omnichannel)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 descr="Omnichannel Strategy: Create Your Own Omnichannel Retail Strategy">
            <a:extLst>
              <a:ext uri="{FF2B5EF4-FFF2-40B4-BE49-F238E27FC236}">
                <a16:creationId xmlns:a16="http://schemas.microsoft.com/office/drawing/2014/main" id="{A35A100A-01DD-A0F9-4CC2-81BEFFB9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050" y="845567"/>
            <a:ext cx="3817353" cy="41769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705417-4C8F-D874-C7C0-D86349A7EEF6}"/>
              </a:ext>
            </a:extLst>
          </p:cNvPr>
          <p:cNvSpPr txBox="1"/>
          <p:nvPr/>
        </p:nvSpPr>
        <p:spPr>
          <a:xfrm>
            <a:off x="6098491" y="524891"/>
            <a:ext cx="5550692" cy="30931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atin typeface="Century Schoolbook"/>
              <a:cs typeface="Arial"/>
            </a:endParaRPr>
          </a:p>
          <a:p>
            <a:r>
              <a:rPr lang="en-US" b="1" dirty="0">
                <a:latin typeface="Century Schoolbook"/>
                <a:cs typeface="Arial"/>
              </a:rPr>
              <a:t>Local Store (Retail, Sales-Office)</a:t>
            </a:r>
            <a:endParaRPr lang="en-US" dirty="0">
              <a:latin typeface="Century Schoolbook"/>
            </a:endParaRPr>
          </a:p>
          <a:p>
            <a:endParaRPr lang="en-US" b="1" dirty="0">
              <a:latin typeface="Century Schoolbook"/>
              <a:cs typeface="Arial"/>
            </a:endParaRPr>
          </a:p>
          <a:p>
            <a:r>
              <a:rPr lang="en-US" b="1" err="1">
                <a:latin typeface="Century Schoolbook"/>
                <a:cs typeface="Arial"/>
              </a:rPr>
              <a:t>Soziale</a:t>
            </a:r>
            <a:r>
              <a:rPr lang="en-US" b="1" dirty="0">
                <a:latin typeface="Century Schoolbook"/>
                <a:cs typeface="Arial"/>
              </a:rPr>
              <a:t> Medien</a:t>
            </a:r>
          </a:p>
          <a:p>
            <a:endParaRPr lang="en-US" b="1" dirty="0">
              <a:latin typeface="Century Schoolbook"/>
              <a:cs typeface="Arial"/>
            </a:endParaRPr>
          </a:p>
          <a:p>
            <a:r>
              <a:rPr lang="en-US" b="1" err="1">
                <a:latin typeface="Century Schoolbook"/>
                <a:cs typeface="Arial"/>
              </a:rPr>
              <a:t>Außendienst</a:t>
            </a:r>
            <a:endParaRPr lang="en-US" b="1">
              <a:latin typeface="Century Schoolbook"/>
              <a:cs typeface="Arial"/>
            </a:endParaRPr>
          </a:p>
          <a:p>
            <a:endParaRPr lang="en-US" b="1" dirty="0">
              <a:latin typeface="Century Schoolbook"/>
              <a:cs typeface="Arial"/>
            </a:endParaRPr>
          </a:p>
          <a:p>
            <a:r>
              <a:rPr lang="en-US" b="1" err="1">
                <a:latin typeface="Century Schoolbook"/>
                <a:cs typeface="Arial"/>
              </a:rPr>
              <a:t>Onlineshop</a:t>
            </a:r>
            <a:endParaRPr lang="en-US" b="1">
              <a:latin typeface="Century Schoolbook"/>
              <a:cs typeface="Arial"/>
            </a:endParaRPr>
          </a:p>
          <a:p>
            <a:endParaRPr lang="en-US" sz="1500" b="1" dirty="0">
              <a:latin typeface="Century Schoolbook"/>
              <a:cs typeface="Arial"/>
            </a:endParaRPr>
          </a:p>
          <a:p>
            <a:endParaRPr lang="en-US" sz="1400" dirty="0">
              <a:latin typeface="Century Schoolbook"/>
              <a:cs typeface="Arial"/>
            </a:endParaRPr>
          </a:p>
          <a:p>
            <a:pPr marL="228600" lvl="1" indent="-228600">
              <a:buFont typeface="Courier New"/>
              <a:buChar char="o"/>
            </a:pPr>
            <a:endParaRPr lang="en-US" sz="1100" dirty="0">
              <a:latin typeface="Arial"/>
              <a:cs typeface="Arial"/>
            </a:endParaRPr>
          </a:p>
          <a:p>
            <a:pPr marL="0" lvl="1"/>
            <a:endParaRPr lang="en-US" sz="1100" b="1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1DF94-E3E9-AA68-A5DA-6B24B71DE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82" y="3265919"/>
            <a:ext cx="5747617" cy="3154796"/>
          </a:xfrm>
          <a:prstGeom prst="rect">
            <a:avLst/>
          </a:prstGeom>
        </p:spPr>
      </p:pic>
      <p:pic>
        <p:nvPicPr>
          <p:cNvPr id="9" name="Picture 8" descr="A logo with green leaves&#10;&#10;AI-generated content may be incorrect.">
            <a:extLst>
              <a:ext uri="{FF2B5EF4-FFF2-40B4-BE49-F238E27FC236}">
                <a16:creationId xmlns:a16="http://schemas.microsoft.com/office/drawing/2014/main" id="{A79122EE-D8ED-A5E7-3BC6-4BF3D4B80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3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592D2-E0F1-024B-CCFD-F7A8BBFC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08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Aufgabe 1</a:t>
            </a:r>
            <a:br>
              <a:rPr lang="en-GB" sz="4400" dirty="0"/>
            </a:br>
            <a:br>
              <a:rPr lang="en-GB" sz="4400" dirty="0"/>
            </a:br>
            <a:r>
              <a:rPr lang="en-GB" sz="2800" dirty="0">
                <a:ea typeface="+mj-lt"/>
                <a:cs typeface="+mj-lt"/>
              </a:rPr>
              <a:t> B2B </a:t>
            </a:r>
            <a:r>
              <a:rPr lang="en-GB" sz="2800" err="1">
                <a:ea typeface="+mj-lt"/>
                <a:cs typeface="+mj-lt"/>
              </a:rPr>
              <a:t>oder</a:t>
            </a:r>
            <a:r>
              <a:rPr lang="en-GB" sz="2800">
                <a:ea typeface="+mj-lt"/>
                <a:cs typeface="+mj-lt"/>
              </a:rPr>
              <a:t> B2C?</a:t>
            </a:r>
            <a:br>
              <a:rPr lang="en-GB" sz="2800">
                <a:ea typeface="+mj-lt"/>
                <a:cs typeface="+mj-lt"/>
              </a:rPr>
            </a:br>
            <a:br>
              <a:rPr lang="en-GB" sz="2800">
                <a:ea typeface="+mj-lt"/>
                <a:cs typeface="+mj-lt"/>
              </a:rPr>
            </a:br>
            <a:r>
              <a:rPr lang="en-GB" sz="2800">
                <a:ea typeface="+mj-lt"/>
                <a:cs typeface="+mj-lt"/>
              </a:rPr>
              <a:t> Vier </a:t>
            </a:r>
            <a:r>
              <a:rPr lang="en-GB" sz="2800" err="1">
                <a:ea typeface="+mj-lt"/>
                <a:cs typeface="+mj-lt"/>
              </a:rPr>
              <a:t>Gründe</a:t>
            </a:r>
            <a:r>
              <a:rPr lang="en-GB" sz="2800">
                <a:ea typeface="+mj-lt"/>
                <a:cs typeface="+mj-lt"/>
              </a:rPr>
              <a:t> für die Wahl des Geschäftsmodells</a:t>
            </a:r>
            <a:endParaRPr lang="en-GB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AC01-DD9F-D88C-D923-45E95343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674" y="278865"/>
            <a:ext cx="4870512" cy="4985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400" b="1" err="1">
                <a:latin typeface="Century Schoolbook"/>
                <a:cs typeface="Arial"/>
              </a:rPr>
              <a:t>Entscheidung</a:t>
            </a:r>
            <a:r>
              <a:rPr lang="en-US" sz="1400" b="1" dirty="0">
                <a:latin typeface="Century Schoolbook"/>
                <a:cs typeface="Arial"/>
              </a:rPr>
              <a:t>: B2C (Business-to-Consumer)</a:t>
            </a:r>
            <a:br>
              <a:rPr lang="en-US" sz="1400" b="1" dirty="0">
                <a:latin typeface="Century Schoolbook"/>
                <a:cs typeface="Arial"/>
              </a:rPr>
            </a:br>
            <a:r>
              <a:rPr lang="en-US" sz="1400" b="1" dirty="0">
                <a:latin typeface="Century Schoolbook"/>
                <a:cs typeface="Arial"/>
              </a:rPr>
              <a:t> </a:t>
            </a:r>
            <a:endParaRPr lang="en-US"/>
          </a:p>
          <a:p>
            <a:pPr marL="0" indent="0" algn="ctr">
              <a:buClr>
                <a:srgbClr val="262626"/>
              </a:buClr>
              <a:buNone/>
            </a:pPr>
            <a:r>
              <a:rPr lang="en-US" sz="1400" b="1" dirty="0">
                <a:latin typeface="Century Schoolbook"/>
                <a:cs typeface="Arial"/>
              </a:rPr>
              <a:t>Vier </a:t>
            </a:r>
            <a:r>
              <a:rPr lang="en-US" sz="1400" b="1" dirty="0" err="1">
                <a:latin typeface="Century Schoolbook"/>
                <a:cs typeface="Arial"/>
              </a:rPr>
              <a:t>Gründe</a:t>
            </a:r>
            <a:endParaRPr lang="en-US" sz="1400" b="1">
              <a:latin typeface="Century Schoolbook"/>
              <a:cs typeface="Arial"/>
            </a:endParaRPr>
          </a:p>
          <a:p>
            <a:pPr algn="ctr"/>
            <a:r>
              <a:rPr lang="en-US" sz="1400" b="1" err="1">
                <a:latin typeface="Century Schoolbook"/>
                <a:cs typeface="Arial"/>
              </a:rPr>
              <a:t>Wachsender</a:t>
            </a:r>
            <a:r>
              <a:rPr lang="en-US" sz="1400" b="1" dirty="0">
                <a:latin typeface="Century Schoolbook"/>
                <a:cs typeface="Arial"/>
              </a:rPr>
              <a:t> DIY-Markt</a:t>
            </a:r>
            <a:r>
              <a:rPr lang="en-US" sz="1400" dirty="0">
                <a:latin typeface="Century Schoolbook"/>
                <a:cs typeface="Arial"/>
              </a:rPr>
              <a:t> </a:t>
            </a:r>
          </a:p>
          <a:p>
            <a:pPr algn="ctr"/>
            <a:r>
              <a:rPr lang="en-US" sz="1400" b="1" err="1">
                <a:latin typeface="Century Schoolbook"/>
                <a:cs typeface="Arial"/>
              </a:rPr>
              <a:t>Emotionale</a:t>
            </a:r>
            <a:r>
              <a:rPr lang="en-US" sz="1400" b="1" dirty="0">
                <a:latin typeface="Century Schoolbook"/>
                <a:cs typeface="Arial"/>
              </a:rPr>
              <a:t> </a:t>
            </a:r>
            <a:r>
              <a:rPr lang="en-US" sz="1400" b="1" err="1">
                <a:latin typeface="Century Schoolbook"/>
                <a:cs typeface="Arial"/>
              </a:rPr>
              <a:t>Bindung</a:t>
            </a:r>
            <a:endParaRPr lang="en-US" sz="1400" dirty="0" err="1">
              <a:latin typeface="Century Schoolbook"/>
              <a:cs typeface="Arial"/>
            </a:endParaRPr>
          </a:p>
          <a:p>
            <a:pPr algn="ctr"/>
            <a:r>
              <a:rPr lang="en-US" sz="1400" b="1" err="1">
                <a:latin typeface="Century Schoolbook"/>
                <a:cs typeface="Arial"/>
              </a:rPr>
              <a:t>Kleinere</a:t>
            </a:r>
            <a:r>
              <a:rPr lang="en-US" sz="1400" b="1" dirty="0">
                <a:latin typeface="Century Schoolbook"/>
                <a:cs typeface="Arial"/>
              </a:rPr>
              <a:t> </a:t>
            </a:r>
            <a:r>
              <a:rPr lang="en-US" sz="1400" b="1" err="1">
                <a:latin typeface="Century Schoolbook"/>
                <a:cs typeface="Arial"/>
              </a:rPr>
              <a:t>Verkaufsvolumina</a:t>
            </a:r>
            <a:endParaRPr lang="en-US" sz="1400" b="1" dirty="0" err="1">
              <a:latin typeface="Century Schoolbook"/>
              <a:cs typeface="Arial"/>
            </a:endParaRPr>
          </a:p>
          <a:p>
            <a:pPr algn="ctr">
              <a:buClr>
                <a:srgbClr val="262626"/>
              </a:buClr>
            </a:pPr>
            <a:r>
              <a:rPr lang="en-US" sz="1400" b="1" err="1">
                <a:latin typeface="Century Schoolbook"/>
                <a:cs typeface="Arial"/>
              </a:rPr>
              <a:t>Marketingpotenzial</a:t>
            </a:r>
            <a:r>
              <a:rPr lang="en-US" sz="1400" dirty="0">
                <a:latin typeface="Century Schoolbook"/>
                <a:cs typeface="Arial"/>
              </a:rPr>
              <a:t> </a:t>
            </a:r>
            <a:endParaRPr lang="en-US" sz="1400" b="1" dirty="0">
              <a:latin typeface="Century Schoolbook"/>
              <a:cs typeface="Arial"/>
            </a:endParaRPr>
          </a:p>
        </p:txBody>
      </p:sp>
      <p:pic>
        <p:nvPicPr>
          <p:cNvPr id="4" name="Picture 3" descr="vosgesparis: Urban Jungle Bloggers The book!">
            <a:extLst>
              <a:ext uri="{FF2B5EF4-FFF2-40B4-BE49-F238E27FC236}">
                <a16:creationId xmlns:a16="http://schemas.microsoft.com/office/drawing/2014/main" id="{F939E854-A76D-485C-7689-711A6B96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74" y="4260272"/>
            <a:ext cx="4410364" cy="2159001"/>
          </a:xfrm>
          <a:prstGeom prst="rect">
            <a:avLst/>
          </a:prstGeom>
        </p:spPr>
      </p:pic>
      <p:pic>
        <p:nvPicPr>
          <p:cNvPr id="6" name="Picture 5" descr="A logo with green leaves&#10;&#10;AI-generated content may be incorrect.">
            <a:extLst>
              <a:ext uri="{FF2B5EF4-FFF2-40B4-BE49-F238E27FC236}">
                <a16:creationId xmlns:a16="http://schemas.microsoft.com/office/drawing/2014/main" id="{B07F074E-36BE-D213-8548-97537762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9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E8BB5-A0F4-2956-B60F-285B90F6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ea typeface="+mj-lt"/>
                <a:cs typeface="+mj-lt"/>
              </a:rPr>
              <a:t>Aufgabe  2</a:t>
            </a:r>
            <a:br>
              <a:rPr lang="en-GB" sz="4400" dirty="0">
                <a:ea typeface="+mj-lt"/>
                <a:cs typeface="+mj-lt"/>
              </a:rPr>
            </a:br>
            <a:br>
              <a:rPr lang="en-GB" sz="2800" dirty="0">
                <a:ea typeface="+mj-lt"/>
                <a:cs typeface="+mj-lt"/>
              </a:rPr>
            </a:br>
            <a:r>
              <a:rPr lang="en-GB" sz="2800">
                <a:ea typeface="+mj-lt"/>
                <a:cs typeface="+mj-lt"/>
              </a:rPr>
              <a:t>Unsere </a:t>
            </a:r>
            <a:r>
              <a:rPr lang="en-GB" sz="2800" err="1">
                <a:ea typeface="+mj-lt"/>
                <a:cs typeface="+mj-lt"/>
              </a:rPr>
              <a:t>Zielgruppe</a:t>
            </a:r>
            <a:endParaRPr lang="en-GB" sz="28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2F2A-3121-A0B8-4096-78A079E1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3605" y="278325"/>
            <a:ext cx="4870512" cy="4985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800" b="1" dirty="0">
                <a:latin typeface="Century Schoolbook"/>
              </a:rPr>
              <a:t> </a:t>
            </a:r>
            <a:r>
              <a:rPr lang="en-GB" sz="1800" b="1" dirty="0" err="1">
                <a:latin typeface="Century Schoolbook"/>
              </a:rPr>
              <a:t>Zielgruppe</a:t>
            </a:r>
            <a:endParaRPr lang="en-GB" sz="1800" dirty="0" err="1">
              <a:latin typeface="Century Schoolbook"/>
            </a:endParaRPr>
          </a:p>
          <a:p>
            <a:r>
              <a:rPr lang="en-GB" sz="1600" err="1">
                <a:latin typeface="Century Schoolbook"/>
                <a:ea typeface="+mn-lt"/>
                <a:cs typeface="+mn-lt"/>
              </a:rPr>
              <a:t>Stadtbewohner</a:t>
            </a:r>
            <a:endParaRPr lang="en-GB" sz="1600">
              <a:latin typeface="Century Schoolbook"/>
            </a:endParaRPr>
          </a:p>
          <a:p>
            <a:r>
              <a:rPr lang="en-GB" sz="1600" err="1">
                <a:latin typeface="Century Schoolbook"/>
                <a:ea typeface="+mn-lt"/>
                <a:cs typeface="+mn-lt"/>
              </a:rPr>
              <a:t>Nachhaltigkeitsbewusste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Konsumenten</a:t>
            </a:r>
            <a:endParaRPr lang="en-GB" sz="1600">
              <a:latin typeface="Century Schoolbook"/>
            </a:endParaRPr>
          </a:p>
          <a:p>
            <a:r>
              <a:rPr lang="en-GB" sz="1600" dirty="0">
                <a:latin typeface="Century Schoolbook"/>
                <a:ea typeface="+mn-lt"/>
                <a:cs typeface="+mn-lt"/>
              </a:rPr>
              <a:t>Restaurants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und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Cafés</a:t>
            </a:r>
            <a:endParaRPr lang="en-GB" sz="1600">
              <a:latin typeface="Century Schoolbook"/>
            </a:endParaRPr>
          </a:p>
          <a:p>
            <a:r>
              <a:rPr lang="en-GB" sz="1600" err="1">
                <a:latin typeface="Century Schoolbook"/>
                <a:ea typeface="+mn-lt"/>
                <a:cs typeface="+mn-lt"/>
              </a:rPr>
              <a:t>Büros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und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öffentliche</a:t>
            </a:r>
            <a:r>
              <a:rPr lang="en-GB" sz="1600" dirty="0">
                <a:latin typeface="Century Schoolbook"/>
                <a:ea typeface="+mn-lt"/>
                <a:cs typeface="+mn-lt"/>
              </a:rPr>
              <a:t> </a:t>
            </a:r>
            <a:r>
              <a:rPr lang="en-GB" sz="1600" err="1">
                <a:latin typeface="Century Schoolbook"/>
                <a:ea typeface="+mn-lt"/>
                <a:cs typeface="+mn-lt"/>
              </a:rPr>
              <a:t>Einrichtungen</a:t>
            </a:r>
            <a:endParaRPr lang="en-GB" sz="1600" err="1">
              <a:latin typeface="Century Schoolbook"/>
            </a:endParaRPr>
          </a:p>
          <a:p>
            <a:pPr marL="0" indent="0">
              <a:buNone/>
            </a:pPr>
            <a:endParaRPr lang="en-GB" b="1" dirty="0">
              <a:latin typeface="Century Schoolbook"/>
            </a:endParaRPr>
          </a:p>
          <a:p>
            <a:pPr lvl="1">
              <a:buClr>
                <a:srgbClr val="262626"/>
              </a:buClr>
            </a:pPr>
            <a:endParaRPr lang="en-GB" sz="2000" dirty="0"/>
          </a:p>
          <a:p>
            <a:pPr>
              <a:buClr>
                <a:srgbClr val="262626"/>
              </a:buClr>
            </a:pPr>
            <a:endParaRPr lang="en-GB" sz="2000" dirty="0"/>
          </a:p>
        </p:txBody>
      </p:sp>
      <p:pic>
        <p:nvPicPr>
          <p:cNvPr id="5" name="Picture 4" descr="Verti-Grow | Living walls | Handcrafted moss walls | Green Roofs">
            <a:extLst>
              <a:ext uri="{FF2B5EF4-FFF2-40B4-BE49-F238E27FC236}">
                <a16:creationId xmlns:a16="http://schemas.microsoft.com/office/drawing/2014/main" id="{0A5DAD6E-8C29-2B2A-CD30-CF902F4C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4" r="5713" b="406"/>
          <a:stretch/>
        </p:blipFill>
        <p:spPr>
          <a:xfrm>
            <a:off x="6469539" y="3431313"/>
            <a:ext cx="4736181" cy="2973832"/>
          </a:xfrm>
          <a:prstGeom prst="rect">
            <a:avLst/>
          </a:prstGeom>
        </p:spPr>
      </p:pic>
      <p:pic>
        <p:nvPicPr>
          <p:cNvPr id="7" name="Picture 6" descr="A logo with green leaves&#10;&#10;AI-generated content may be incorrect.">
            <a:extLst>
              <a:ext uri="{FF2B5EF4-FFF2-40B4-BE49-F238E27FC236}">
                <a16:creationId xmlns:a16="http://schemas.microsoft.com/office/drawing/2014/main" id="{3AED0E75-453F-9236-83A3-B318914B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034" y="-2598"/>
            <a:ext cx="1821296" cy="10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39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31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SavonVTI</vt:lpstr>
      <vt:lpstr>Projektarbeit  Kundenservice  mit CRM </vt:lpstr>
      <vt:lpstr>PowerPoint Presentation</vt:lpstr>
      <vt:lpstr>PowerPoint Presentation</vt:lpstr>
      <vt:lpstr>       Marktanalyse</vt:lpstr>
      <vt:lpstr>      Unsere Produkte</vt:lpstr>
      <vt:lpstr>     Unsere Produkte</vt:lpstr>
      <vt:lpstr>          Vertriebskanäle (Omnichannel)</vt:lpstr>
      <vt:lpstr>Aufgabe 1   B2B oder B2C?   Vier Gründe für die Wahl des Geschäftsmodells</vt:lpstr>
      <vt:lpstr>Aufgabe  2  Unsere Zielgruppe</vt:lpstr>
      <vt:lpstr>           Auswahlkriterien zur Zielgruppendefinition </vt:lpstr>
      <vt:lpstr>          Auswahlkriterien zur Zielgruppendefinition</vt:lpstr>
      <vt:lpstr>          Auswahlkriterien zur Zielgruppendefinition</vt:lpstr>
      <vt:lpstr>         Auswahlkriterien zur Zielgruppendefinition</vt:lpstr>
      <vt:lpstr>Aufgabe 3  Unsere Abteilungen</vt:lpstr>
      <vt:lpstr>Aufgabe 4  CRM-bezogene Abteilungen und ihre Aufgaben</vt:lpstr>
      <vt:lpstr>Aufgabe 5  Vier Maßnahmen zur Einhaltung des Datenschutzes</vt:lpstr>
      <vt:lpstr>Aufgabe 6   SWOT-Analyse und Strategien/Maßnahmen</vt:lpstr>
      <vt:lpstr>Strategien basierend auf der SWOT-Analyse</vt:lpstr>
      <vt:lpstr>Aufgabe 7  Bedürfnis-Bedarf-Nutzen</vt:lpstr>
      <vt:lpstr>Primärbedürfnis: Ästhetik </vt:lpstr>
      <vt:lpstr>2. Primärbedürfnis: Funktionalität</vt:lpstr>
      <vt:lpstr>3. Primärbedürfnis: Nachhaltigkeit</vt:lpstr>
      <vt:lpstr>4. Primärbedürfnis:  Benutzerfreundlichkeit</vt:lpstr>
      <vt:lpstr>Aufgabe 8  Maßnahme zur Kundengewinnung und -bindung</vt:lpstr>
      <vt:lpstr>Kundenbindung</vt:lpstr>
      <vt:lpstr>Aufgabe 9  Maßnahmen zur Steigerung der Kundenprofitabilität </vt:lpstr>
      <vt:lpstr>Aufgabe 10  KANO-System</vt:lpstr>
      <vt:lpstr>Rückweisungsmerkmale</vt:lpstr>
      <vt:lpstr>2. Leistungsmerkmale</vt:lpstr>
      <vt:lpstr>3. Begeisterungsmerkmale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2765</cp:revision>
  <dcterms:created xsi:type="dcterms:W3CDTF">2025-01-07T13:09:05Z</dcterms:created>
  <dcterms:modified xsi:type="dcterms:W3CDTF">2025-01-09T10:36:32Z</dcterms:modified>
</cp:coreProperties>
</file>